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18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diagrams/layout1.xml" ContentType="application/vnd.openxmlformats-officedocument.drawingml.diagramLayout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88.xml" ContentType="application/vnd.openxmlformats-officedocument.presentationml.slide+xml"/>
  <Override PartName="/ppt/slides/slide211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slides/slide191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s/slide20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s/slide216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s/slide21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220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222"/>
  </p:notesMasterIdLst>
  <p:sldIdLst>
    <p:sldId id="280" r:id="rId2"/>
    <p:sldId id="270" r:id="rId3"/>
    <p:sldId id="269" r:id="rId4"/>
    <p:sldId id="453" r:id="rId5"/>
    <p:sldId id="259" r:id="rId6"/>
    <p:sldId id="257" r:id="rId7"/>
    <p:sldId id="256" r:id="rId8"/>
    <p:sldId id="454" r:id="rId9"/>
    <p:sldId id="275" r:id="rId10"/>
    <p:sldId id="474" r:id="rId11"/>
    <p:sldId id="367" r:id="rId12"/>
    <p:sldId id="499" r:id="rId13"/>
    <p:sldId id="276" r:id="rId14"/>
    <p:sldId id="473" r:id="rId15"/>
    <p:sldId id="315" r:id="rId16"/>
    <p:sldId id="289" r:id="rId17"/>
    <p:sldId id="507" r:id="rId18"/>
    <p:sldId id="368" r:id="rId19"/>
    <p:sldId id="491" r:id="rId20"/>
    <p:sldId id="495" r:id="rId21"/>
    <p:sldId id="492" r:id="rId22"/>
    <p:sldId id="451" r:id="rId23"/>
    <p:sldId id="370" r:id="rId24"/>
    <p:sldId id="371" r:id="rId25"/>
    <p:sldId id="477" r:id="rId26"/>
    <p:sldId id="372" r:id="rId27"/>
    <p:sldId id="369" r:id="rId28"/>
    <p:sldId id="461" r:id="rId29"/>
    <p:sldId id="375" r:id="rId30"/>
    <p:sldId id="377" r:id="rId31"/>
    <p:sldId id="466" r:id="rId32"/>
    <p:sldId id="464" r:id="rId33"/>
    <p:sldId id="374" r:id="rId34"/>
    <p:sldId id="467" r:id="rId35"/>
    <p:sldId id="376" r:id="rId36"/>
    <p:sldId id="380" r:id="rId37"/>
    <p:sldId id="381" r:id="rId38"/>
    <p:sldId id="496" r:id="rId39"/>
    <p:sldId id="521" r:id="rId40"/>
    <p:sldId id="330" r:id="rId41"/>
    <p:sldId id="379" r:id="rId42"/>
    <p:sldId id="504" r:id="rId43"/>
    <p:sldId id="481" r:id="rId44"/>
    <p:sldId id="462" r:id="rId45"/>
    <p:sldId id="505" r:id="rId46"/>
    <p:sldId id="460" r:id="rId47"/>
    <p:sldId id="463" r:id="rId48"/>
    <p:sldId id="465" r:id="rId49"/>
    <p:sldId id="332" r:id="rId50"/>
    <p:sldId id="331" r:id="rId51"/>
    <p:sldId id="333" r:id="rId52"/>
    <p:sldId id="292" r:id="rId53"/>
    <p:sldId id="456" r:id="rId54"/>
    <p:sldId id="342" r:id="rId55"/>
    <p:sldId id="468" r:id="rId56"/>
    <p:sldId id="482" r:id="rId57"/>
    <p:sldId id="469" r:id="rId58"/>
    <p:sldId id="337" r:id="rId59"/>
    <p:sldId id="338" r:id="rId60"/>
    <p:sldId id="384" r:id="rId61"/>
    <p:sldId id="385" r:id="rId62"/>
    <p:sldId id="386" r:id="rId63"/>
    <p:sldId id="484" r:id="rId64"/>
    <p:sldId id="382" r:id="rId65"/>
    <p:sldId id="383" r:id="rId66"/>
    <p:sldId id="509" r:id="rId67"/>
    <p:sldId id="493" r:id="rId68"/>
    <p:sldId id="489" r:id="rId69"/>
    <p:sldId id="497" r:id="rId70"/>
    <p:sldId id="264" r:id="rId71"/>
    <p:sldId id="506" r:id="rId72"/>
    <p:sldId id="267" r:id="rId73"/>
    <p:sldId id="515" r:id="rId74"/>
    <p:sldId id="511" r:id="rId75"/>
    <p:sldId id="512" r:id="rId76"/>
    <p:sldId id="344" r:id="rId77"/>
    <p:sldId id="266" r:id="rId78"/>
    <p:sldId id="498" r:id="rId79"/>
    <p:sldId id="268" r:id="rId80"/>
    <p:sldId id="313" r:id="rId81"/>
    <p:sldId id="475" r:id="rId82"/>
    <p:sldId id="348" r:id="rId83"/>
    <p:sldId id="480" r:id="rId84"/>
    <p:sldId id="478" r:id="rId85"/>
    <p:sldId id="350" r:id="rId86"/>
    <p:sldId id="470" r:id="rId87"/>
    <p:sldId id="490" r:id="rId88"/>
    <p:sldId id="471" r:id="rId89"/>
    <p:sldId id="472" r:id="rId90"/>
    <p:sldId id="485" r:id="rId91"/>
    <p:sldId id="486" r:id="rId92"/>
    <p:sldId id="487" r:id="rId93"/>
    <p:sldId id="488" r:id="rId94"/>
    <p:sldId id="479" r:id="rId95"/>
    <p:sldId id="483" r:id="rId96"/>
    <p:sldId id="390" r:id="rId97"/>
    <p:sldId id="525" r:id="rId98"/>
    <p:sldId id="494" r:id="rId99"/>
    <p:sldId id="500" r:id="rId100"/>
    <p:sldId id="502" r:id="rId101"/>
    <p:sldId id="503" r:id="rId102"/>
    <p:sldId id="388" r:id="rId103"/>
    <p:sldId id="389" r:id="rId104"/>
    <p:sldId id="260" r:id="rId105"/>
    <p:sldId id="314" r:id="rId106"/>
    <p:sldId id="277" r:id="rId107"/>
    <p:sldId id="261" r:id="rId108"/>
    <p:sldId id="265" r:id="rId109"/>
    <p:sldId id="528" r:id="rId110"/>
    <p:sldId id="529" r:id="rId111"/>
    <p:sldId id="530" r:id="rId112"/>
    <p:sldId id="531" r:id="rId113"/>
    <p:sldId id="532" r:id="rId114"/>
    <p:sldId id="533" r:id="rId115"/>
    <p:sldId id="534" r:id="rId116"/>
    <p:sldId id="535" r:id="rId117"/>
    <p:sldId id="538" r:id="rId118"/>
    <p:sldId id="536" r:id="rId119"/>
    <p:sldId id="537" r:id="rId120"/>
    <p:sldId id="539" r:id="rId121"/>
    <p:sldId id="540" r:id="rId122"/>
    <p:sldId id="541" r:id="rId123"/>
    <p:sldId id="293" r:id="rId124"/>
    <p:sldId id="271" r:id="rId125"/>
    <p:sldId id="459" r:id="rId126"/>
    <p:sldId id="392" r:id="rId127"/>
    <p:sldId id="391" r:id="rId128"/>
    <p:sldId id="397" r:id="rId129"/>
    <p:sldId id="272" r:id="rId130"/>
    <p:sldId id="393" r:id="rId131"/>
    <p:sldId id="394" r:id="rId132"/>
    <p:sldId id="273" r:id="rId133"/>
    <p:sldId id="274" r:id="rId134"/>
    <p:sldId id="396" r:id="rId135"/>
    <p:sldId id="278" r:id="rId136"/>
    <p:sldId id="279" r:id="rId137"/>
    <p:sldId id="395" r:id="rId138"/>
    <p:sldId id="294" r:id="rId139"/>
    <p:sldId id="387" r:id="rId140"/>
    <p:sldId id="296" r:id="rId141"/>
    <p:sldId id="295" r:id="rId142"/>
    <p:sldId id="297" r:id="rId143"/>
    <p:sldId id="298" r:id="rId144"/>
    <p:sldId id="300" r:id="rId145"/>
    <p:sldId id="299" r:id="rId146"/>
    <p:sldId id="301" r:id="rId147"/>
    <p:sldId id="302" r:id="rId148"/>
    <p:sldId id="303" r:id="rId149"/>
    <p:sldId id="304" r:id="rId150"/>
    <p:sldId id="305" r:id="rId151"/>
    <p:sldId id="306" r:id="rId152"/>
    <p:sldId id="307" r:id="rId153"/>
    <p:sldId id="309" r:id="rId154"/>
    <p:sldId id="366" r:id="rId155"/>
    <p:sldId id="356" r:id="rId156"/>
    <p:sldId id="358" r:id="rId157"/>
    <p:sldId id="519" r:id="rId158"/>
    <p:sldId id="354" r:id="rId159"/>
    <p:sldId id="520" r:id="rId160"/>
    <p:sldId id="355" r:id="rId161"/>
    <p:sldId id="364" r:id="rId162"/>
    <p:sldId id="365" r:id="rId163"/>
    <p:sldId id="359" r:id="rId164"/>
    <p:sldId id="527" r:id="rId165"/>
    <p:sldId id="362" r:id="rId166"/>
    <p:sldId id="402" r:id="rId167"/>
    <p:sldId id="429" r:id="rId168"/>
    <p:sldId id="410" r:id="rId169"/>
    <p:sldId id="450" r:id="rId170"/>
    <p:sldId id="400" r:id="rId171"/>
    <p:sldId id="420" r:id="rId172"/>
    <p:sldId id="419" r:id="rId173"/>
    <p:sldId id="430" r:id="rId174"/>
    <p:sldId id="407" r:id="rId175"/>
    <p:sldId id="431" r:id="rId176"/>
    <p:sldId id="432" r:id="rId177"/>
    <p:sldId id="412" r:id="rId178"/>
    <p:sldId id="418" r:id="rId179"/>
    <p:sldId id="421" r:id="rId180"/>
    <p:sldId id="433" r:id="rId181"/>
    <p:sldId id="434" r:id="rId182"/>
    <p:sldId id="401" r:id="rId183"/>
    <p:sldId id="428" r:id="rId184"/>
    <p:sldId id="435" r:id="rId185"/>
    <p:sldId id="408" r:id="rId186"/>
    <p:sldId id="417" r:id="rId187"/>
    <p:sldId id="446" r:id="rId188"/>
    <p:sldId id="437" r:id="rId189"/>
    <p:sldId id="449" r:id="rId190"/>
    <p:sldId id="424" r:id="rId191"/>
    <p:sldId id="448" r:id="rId192"/>
    <p:sldId id="447" r:id="rId193"/>
    <p:sldId id="415" r:id="rId194"/>
    <p:sldId id="523" r:id="rId195"/>
    <p:sldId id="414" r:id="rId196"/>
    <p:sldId id="399" r:id="rId197"/>
    <p:sldId id="436" r:id="rId198"/>
    <p:sldId id="522" r:id="rId199"/>
    <p:sldId id="440" r:id="rId200"/>
    <p:sldId id="439" r:id="rId201"/>
    <p:sldId id="438" r:id="rId202"/>
    <p:sldId id="398" r:id="rId203"/>
    <p:sldId id="406" r:id="rId204"/>
    <p:sldId id="441" r:id="rId205"/>
    <p:sldId id="442" r:id="rId206"/>
    <p:sldId id="427" r:id="rId207"/>
    <p:sldId id="416" r:id="rId208"/>
    <p:sldId id="443" r:id="rId209"/>
    <p:sldId id="409" r:id="rId210"/>
    <p:sldId id="422" r:id="rId211"/>
    <p:sldId id="444" r:id="rId212"/>
    <p:sldId id="405" r:id="rId213"/>
    <p:sldId id="426" r:id="rId214"/>
    <p:sldId id="445" r:id="rId215"/>
    <p:sldId id="423" r:id="rId216"/>
    <p:sldId id="413" r:id="rId217"/>
    <p:sldId id="524" r:id="rId218"/>
    <p:sldId id="404" r:id="rId219"/>
    <p:sldId id="526" r:id="rId220"/>
    <p:sldId id="363" r:id="rId2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9E7"/>
    <a:srgbClr val="FFFFCC"/>
    <a:srgbClr val="FCD9BC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37" autoAdjust="0"/>
    <p:restoredTop sz="99779" autoAdjust="0"/>
  </p:normalViewPr>
  <p:slideViewPr>
    <p:cSldViewPr>
      <p:cViewPr>
        <p:scale>
          <a:sx n="100" d="100"/>
          <a:sy n="100" d="100"/>
        </p:scale>
        <p:origin x="-177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7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tableStyles" Target="tableStyle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11" Type="http://schemas.openxmlformats.org/officeDocument/2006/relationships/slide" Target="slides/slide210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222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224" Type="http://schemas.openxmlformats.org/officeDocument/2006/relationships/viewProps" Target="viewProps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A1202-BA74-4B41-A12B-A115DD0867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678D20-93A8-4873-B2FB-882F7288BD03}">
      <dgm:prSet custT="1"/>
      <dgm:spPr/>
      <dgm:t>
        <a:bodyPr/>
        <a:lstStyle/>
        <a:p>
          <a:pPr algn="ctr" rtl="0"/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ТЕРМИНЫ  ОБОЗНАЧАЮЩИЕ МАНЕВРИРОВАНИЕ </a:t>
          </a:r>
          <a:br>
            <a:rPr lang="ru-RU" sz="32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ТРАНСПОРТНЫХ СРЕДСТВ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200" b="1" dirty="0" smtClean="0">
              <a:latin typeface="Times New Roman" pitchFamily="18" charset="0"/>
              <a:cs typeface="Times New Roman" pitchFamily="18" charset="0"/>
            </a:rPr>
          </a:b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AC97DF52-C6EC-41E4-B939-30A498AC51F9}" type="parTrans" cxnId="{781C0D39-A168-4821-BA1A-7CDE4F66F9FF}">
      <dgm:prSet/>
      <dgm:spPr/>
      <dgm:t>
        <a:bodyPr/>
        <a:lstStyle/>
        <a:p>
          <a:endParaRPr lang="ru-RU"/>
        </a:p>
      </dgm:t>
    </dgm:pt>
    <dgm:pt modelId="{7517D40B-26C8-4D0F-A04C-75A8DA984741}" type="sibTrans" cxnId="{781C0D39-A168-4821-BA1A-7CDE4F66F9FF}">
      <dgm:prSet/>
      <dgm:spPr/>
      <dgm:t>
        <a:bodyPr/>
        <a:lstStyle/>
        <a:p>
          <a:endParaRPr lang="ru-RU"/>
        </a:p>
      </dgm:t>
    </dgm:pt>
    <dgm:pt modelId="{84A78AA6-6055-42DD-BFA4-A344CB2E5EE1}" type="pres">
      <dgm:prSet presAssocID="{DEAA1202-BA74-4B41-A12B-A115DD0867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A3BEE1-CE91-4728-A832-E9540D6CC48F}" type="pres">
      <dgm:prSet presAssocID="{9A678D20-93A8-4873-B2FB-882F7288BD03}" presName="parentText" presStyleLbl="node1" presStyleIdx="0" presStyleCnt="1" custScaleY="153871" custLinFactNeighborY="120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D2E338-0C83-4F6F-9BC7-116A72DF2881}" type="presOf" srcId="{9A678D20-93A8-4873-B2FB-882F7288BD03}" destId="{27A3BEE1-CE91-4728-A832-E9540D6CC48F}" srcOrd="0" destOrd="0" presId="urn:microsoft.com/office/officeart/2005/8/layout/vList2"/>
    <dgm:cxn modelId="{781C0D39-A168-4821-BA1A-7CDE4F66F9FF}" srcId="{DEAA1202-BA74-4B41-A12B-A115DD0867A5}" destId="{9A678D20-93A8-4873-B2FB-882F7288BD03}" srcOrd="0" destOrd="0" parTransId="{AC97DF52-C6EC-41E4-B939-30A498AC51F9}" sibTransId="{7517D40B-26C8-4D0F-A04C-75A8DA984741}"/>
    <dgm:cxn modelId="{3CC03B83-C439-4BB0-B185-FC3E07F40D8A}" type="presOf" srcId="{DEAA1202-BA74-4B41-A12B-A115DD0867A5}" destId="{84A78AA6-6055-42DD-BFA4-A344CB2E5EE1}" srcOrd="0" destOrd="0" presId="urn:microsoft.com/office/officeart/2005/8/layout/vList2"/>
    <dgm:cxn modelId="{75F21D72-C818-496E-87F9-5004A7C90E6E}" type="presParOf" srcId="{84A78AA6-6055-42DD-BFA4-A344CB2E5EE1}" destId="{27A3BEE1-CE91-4728-A832-E9540D6CC48F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C3C28-ECD7-4F69-BD64-8B1EFFDB35C7}" type="datetimeFigureOut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57DF3-DFF7-40D3-B3F1-7D54D39E86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A25AA2-EB22-455F-B441-EABFB11D9EA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57DF3-DFF7-40D3-B3F1-7D54D39E8620}" type="slidenum">
              <a:rPr lang="ru-RU" smtClean="0"/>
              <a:pPr/>
              <a:t>70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380C-7A7A-4A50-82C2-76209B45567B}" type="datetime1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F131-8313-4B40-81F1-FA2315085B64}" type="datetime1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7382-3291-471D-AFC4-7A98CF979FF9}" type="datetime1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82BF-5C71-4E40-BD2E-3BAAD3E42C8E}" type="datetime1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A21D-4101-4668-A89F-B2F239BB4A97}" type="datetime1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CEE4-9F8B-49EC-92DD-96F90BDB6AF5}" type="datetime1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1A19-5EC3-4AD2-B646-4C6DD9052230}" type="datetime1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26A9-36A6-44CC-9477-52501DBD18EA}" type="datetime1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38BD-7A73-46FB-8016-19937A2AFD3F}" type="datetime1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642D-DD5C-456A-90E8-E25E654E6A93}" type="datetime1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B207-11EB-426E-920E-92425B11378C}" type="datetime1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99199-C03B-4CE0-A8BE-6C010B42D34D}" type="datetime1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2AF8-8E8D-4F39-8FAF-7767B53375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elanounas.ru/blogs/39362/?pid=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467544" y="1916832"/>
            <a:ext cx="83185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ТЕРМИНЫ ТРАНСПОРТНОЙ КЛАССИФИКАЦИИ, ИСПОЛЬЗУЕМЫЕ ПРИ ОБУЧЕНИИ ДЕТЕЙ ПРАВИЛАМ БЕЗОПАСНОГО ПОВЕДЕНИЯ НА ДОРОГАХ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8888" y="5445125"/>
            <a:ext cx="7561262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>
                <a:latin typeface="Calibri" pitchFamily="34" charset="0"/>
              </a:rPr>
              <a:t>Начальник отдела   Б</a:t>
            </a:r>
            <a:r>
              <a:rPr lang="ru-RU" sz="2000" dirty="0"/>
              <a:t>езопасности </a:t>
            </a:r>
            <a:r>
              <a:rPr lang="ru-RU" sz="2000" dirty="0">
                <a:latin typeface="Calibri" pitchFamily="34" charset="0"/>
              </a:rPr>
              <a:t>Д</a:t>
            </a:r>
            <a:r>
              <a:rPr lang="ru-RU" sz="2000" dirty="0"/>
              <a:t>орожного </a:t>
            </a:r>
            <a:r>
              <a:rPr lang="ru-RU" sz="2000" dirty="0">
                <a:latin typeface="Calibri" pitchFamily="34" charset="0"/>
              </a:rPr>
              <a:t>Д</a:t>
            </a:r>
            <a:r>
              <a:rPr lang="ru-RU" sz="2000" dirty="0"/>
              <a:t>вижения</a:t>
            </a:r>
            <a:r>
              <a:rPr lang="ru-RU" sz="2000" dirty="0">
                <a:latin typeface="Calibri" pitchFamily="34" charset="0"/>
              </a:rPr>
              <a:t>   </a:t>
            </a:r>
            <a:endParaRPr lang="ru-RU" sz="2000" dirty="0"/>
          </a:p>
          <a:p>
            <a:pPr algn="r">
              <a:defRPr/>
            </a:pPr>
            <a:r>
              <a:rPr lang="ru-RU" sz="2000" dirty="0">
                <a:latin typeface="Calibri" pitchFamily="34" charset="0"/>
              </a:rPr>
              <a:t>ГБУ  </a:t>
            </a:r>
            <a:r>
              <a:rPr lang="ru-RU" sz="2000" dirty="0"/>
              <a:t>«</a:t>
            </a:r>
            <a:r>
              <a:rPr lang="ru-RU" sz="2000" dirty="0">
                <a:latin typeface="Calibri" pitchFamily="34" charset="0"/>
              </a:rPr>
              <a:t>Научный центр  безопасности жизнедеятельности</a:t>
            </a:r>
            <a:r>
              <a:rPr lang="ru-RU" sz="2000" dirty="0"/>
              <a:t>»</a:t>
            </a:r>
          </a:p>
          <a:p>
            <a:pPr algn="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ПОПОВ  ВАЛЕРИЙ  НИКОЛАЕВИЧ</a:t>
            </a:r>
          </a:p>
          <a:p>
            <a:pPr algn="r">
              <a:defRPr/>
            </a:pPr>
            <a:endParaRPr lang="ru-RU" dirty="0"/>
          </a:p>
        </p:txBody>
      </p:sp>
      <p:pic>
        <p:nvPicPr>
          <p:cNvPr id="11268" name="Picture 1" descr="http://tatarskiepesni.ru/_ph/2/2/9518368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3375"/>
            <a:ext cx="15128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ea0ed5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4988" y="260350"/>
            <a:ext cx="9937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80898" name="Worksheet" r:id="rId3" imgW="15963967" imgH="10820282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100</a:t>
            </a:fld>
            <a:endParaRPr lang="ru-RU" dirty="0"/>
          </a:p>
        </p:txBody>
      </p:sp>
      <p:sp>
        <p:nvSpPr>
          <p:cNvPr id="239617" name="Rectangle 1"/>
          <p:cNvSpPr>
            <a:spLocks noChangeArrowheads="1"/>
          </p:cNvSpPr>
          <p:nvPr/>
        </p:nvSpPr>
        <p:spPr bwMode="auto">
          <a:xfrm>
            <a:off x="285720" y="142852"/>
            <a:ext cx="8501122" cy="64940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ПОДРАЗУМЕВАЕТСЯ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ОСТАНОВОЧНЫМ ПУТЕМ?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Расстояние, пройденное транспортным средством с момента обнаружения водителем опасности до полной остановки.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Расстояние, пройденное транспортным средством с момента начала срабатывания тормозного привода до полной остановки.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Расстояние, соответствующее тормозному пути, определенному технической характеристикой данного транспортного средства.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101</a:t>
            </a:fld>
            <a:endParaRPr lang="ru-RU" dirty="0"/>
          </a:p>
        </p:txBody>
      </p:sp>
      <p:sp>
        <p:nvSpPr>
          <p:cNvPr id="240641" name="Rectangle 1"/>
          <p:cNvSpPr>
            <a:spLocks noChangeArrowheads="1"/>
          </p:cNvSpPr>
          <p:nvPr/>
        </p:nvSpPr>
        <p:spPr bwMode="auto">
          <a:xfrm>
            <a:off x="357158" y="142852"/>
            <a:ext cx="857256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ПОДРАЗУМЕВАЕТСЯ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ВРЕМЕНЕМ РЕАКЦИИ ВОДИТЕЛЯ?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с момента обнаружения водителем опасности до полной остановки транспортного средства.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Время с момента обнаружения водителем опасности до начала принятия мер по ее избежанию.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Время, необходимое для переноса ноги с педали подачи топлива на педаль тормоза.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86766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ПРАВИЛА ДВИЖЕНИЯ «ОПК»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ПРОЕЗЖЕЙ ЧАСТИ</a:t>
            </a:r>
          </a:p>
        </p:txBody>
      </p:sp>
      <p:sp>
        <p:nvSpPr>
          <p:cNvPr id="124931" name="Содержимое 2"/>
          <p:cNvSpPr>
            <a:spLocks noGrp="1"/>
          </p:cNvSpPr>
          <p:nvPr>
            <p:ph idx="1"/>
          </p:nvPr>
        </p:nvSpPr>
        <p:spPr>
          <a:xfrm>
            <a:off x="468313" y="1600200"/>
            <a:ext cx="8218487" cy="5068888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ДВИЖЕНИЕ ОПК ПО ПРОЕЗЖЕЙ ЧАСТИ РАЗРЕШАЕТСЯ ТОЛЬКО ПО НАПРАВЛЕНИЮ ДВИЖЕНИЯ ТРАНСПОРТНЫХ СРЕДСТВ  ПО ПРАВОЙ СТОРОНЕ НЕ БОЛЕЕ ЧЕМ ПО ЧЕТЫРЕ ЧЕЛОВЕКА В РЯД.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СПЕРЕДИ И СЗАДИ КОЛОННЫ С ЛЕВОЙ СТОРОНЫ  ДОЛЖНЫ НАХОДИТЬСЯ СОПРОВОЖДАЮЩИЕ С КРАСНЫМИ ФЛАЖКАМИ, А В ТЕМНОЕ ВРЕМЯ СУТОК И В УСЛОВИЯХ НЕДОСТАТОЧНОЙ ВИДИМОСТИ – С ВКЛЮЧЕННЫМИ ФОНАРЯМИ: СПЕРЕДИ - БЕЛОГО ЦВЕТА, СЗАДИ – КРАСНОГО.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ГРУППЫ ДЕТЕЙ РАЗРЕШАЕТСЯ ВОДИТЬ ТОЛЬКО ПО ТРОТУАРАМ И ПЕШЕХОДНЫМ ДОРОЖКАМ, А ПРИ ИХ ОТСУТСТВИИ – И ПО ОБОЧИНАМ, НО ЛИШЬ В СВЕТЛОЕ ВРЕМЯ СУТОК И ТОЛЬКО В СОПРОВОЖДЕНИИ ВЗРОСЛЫХ.</a:t>
            </a:r>
          </a:p>
          <a:p>
            <a:pPr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BB1EB-A409-4B48-820F-C65CD1925FBD}" type="slidenum">
              <a:rPr lang="ru-RU"/>
              <a:pPr>
                <a:defRPr/>
              </a:pPr>
              <a:t>102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572428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ОПРЕДЕЛЕНИЕ ТЕРМИНА «ОТК»</a:t>
            </a:r>
          </a:p>
        </p:txBody>
      </p:sp>
      <p:sp>
        <p:nvSpPr>
          <p:cNvPr id="1259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ГРУППА ИЗ ТРЕХ И БОЛЕЕ МЕХАНИЧЕСКИХ ТРАНСПОРТНЫХ СРЕДСТВ, СЛЕДУЮЩИХ НЕПОСРЕДСТВЕННО ДРУГ ЗА ДРУГОМ ПО ОДНОЙ И ТОЙ ЖЕ ПОЛОСЕ ДВИЖЕНИЯ С ПОСТОЯННО ВКЛЮЧЕННЫМИ ФАРАМИ В СОПРОВОЖДЕНИИ ГОЛОВНОГО ТРАНСПОРТНОГО СРЕДСТВА  С  НАНЕСЕННЫМИ НА НАРУЖНЫЕ ПОВЕРХНОСТИ СПЕЦИАЛЬНЫМИ ЦВЕТОГРАФИЧЕСКИМИ СХЕМАМИ И ВКЛЮЧЕННЫМИ ПРОБЛЕСКОВЫМИ МАЯЧКАМИ СИНЕГО И КРАСНОГО ЦВЕТОВ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211BD-1AAA-4D62-AC64-3402A97FCD36}" type="slidenum">
              <a:rPr lang="ru-RU"/>
              <a:pPr>
                <a:defRPr/>
              </a:pPr>
              <a:t>103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028343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Определяемые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культурным развитием, исторически обусловленные реальности существования человека можно классифицировать следующим образом: </a:t>
            </a:r>
          </a:p>
          <a:p>
            <a:pPr algn="just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1) реальность предметного мира; </a:t>
            </a:r>
          </a:p>
          <a:p>
            <a:pPr algn="just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2) реальность образно-знаковых систем; </a:t>
            </a:r>
          </a:p>
          <a:p>
            <a:pPr algn="just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3) реальность социального пространства; </a:t>
            </a:r>
          </a:p>
          <a:p>
            <a:pPr algn="just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4) природная реальность. </a:t>
            </a:r>
          </a:p>
          <a:p>
            <a:pPr algn="just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Эти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реальности в каждый исторический момент имеют свои константы и свои метаморфозы. Поэтому психологию людей определенной эпохи следует рассматривать в контексте культуры этой эпохи, в контексте значений и смыслов, придаваемых культурным реальностям в конкретный исторический момент.</a:t>
            </a:r>
          </a:p>
          <a:p>
            <a:pPr algn="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В.С. МУХИНА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6632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КЛАССИФИКАЦИЯ СРЕДЫ ВОЗДЕЙСТВУЮЩЕЙ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ПСИХИКУ ЧЕЛОВЕКА 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104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74638"/>
            <a:ext cx="804386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СТАТИСТИКА  ДТП С УЧАСТИЕМ ДЕТЕЙ</a:t>
            </a:r>
          </a:p>
        </p:txBody>
      </p:sp>
      <p:graphicFrame>
        <p:nvGraphicFramePr>
          <p:cNvPr id="15397" name="Group 37"/>
          <p:cNvGraphicFramePr>
            <a:graphicFrameLocks noGrp="1"/>
          </p:cNvGraphicFramePr>
          <p:nvPr>
            <p:ph idx="1"/>
          </p:nvPr>
        </p:nvGraphicFramePr>
        <p:xfrm>
          <a:off x="428625" y="1571613"/>
          <a:ext cx="8286750" cy="4777117"/>
        </p:xfrm>
        <a:graphic>
          <a:graphicData uri="http://schemas.openxmlformats.org/drawingml/2006/table">
            <a:tbl>
              <a:tblPr/>
              <a:tblGrid>
                <a:gridCol w="2071688"/>
                <a:gridCol w="1711325"/>
                <a:gridCol w="2376487"/>
                <a:gridCol w="2127250"/>
              </a:tblGrid>
              <a:tr h="631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ДТП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ПОГИБШИЕ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РАНЕНЫЕ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4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4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4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4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4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4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4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4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620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649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E6B41-D779-48E4-B01D-3D9B39D9B07E}" type="slidenum">
              <a:rPr lang="ru-RU"/>
              <a:pPr>
                <a:defRPr/>
              </a:pPr>
              <a:t>105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B0EE1-0541-41B0-8A82-5937498FA21B}" type="slidenum">
              <a:rPr lang="ru-RU"/>
              <a:pPr>
                <a:defRPr/>
              </a:pPr>
              <a:t>106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620713"/>
          <a:ext cx="9144000" cy="6379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52057">
                <a:tc>
                  <a:txBody>
                    <a:bodyPr/>
                    <a:lstStyle/>
                    <a:p>
                      <a:pPr marL="0" indent="271463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Места с ограниченной видимостью.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2057">
                <a:tc>
                  <a:txBody>
                    <a:bodyPr/>
                    <a:lstStyle/>
                    <a:p>
                      <a:pPr marL="0" indent="271463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Места с недостаточной видимостью.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2057">
                <a:tc>
                  <a:txBody>
                    <a:bodyPr/>
                    <a:lstStyle/>
                    <a:p>
                      <a:pPr marL="0" indent="271463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Регулируемые и нерегулируемые пешеходные переходы.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2057">
                <a:tc>
                  <a:txBody>
                    <a:bodyPr/>
                    <a:lstStyle/>
                    <a:p>
                      <a:pPr marL="0" indent="271463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 Опасные повороты.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2057">
                <a:tc>
                  <a:txBody>
                    <a:bodyPr/>
                    <a:lstStyle/>
                    <a:p>
                      <a:pPr marL="0" indent="271463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 Крутые спуски и подъемы.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2057">
                <a:tc>
                  <a:txBody>
                    <a:bodyPr/>
                    <a:lstStyle/>
                    <a:p>
                      <a:pPr marL="0" indent="271463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 Скользкая дорога.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2057">
                <a:tc>
                  <a:txBody>
                    <a:bodyPr/>
                    <a:lstStyle/>
                    <a:p>
                      <a:pPr marL="0" indent="271463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7. Места на дороге где возможен выброс гравия.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2057">
                <a:tc>
                  <a:txBody>
                    <a:bodyPr/>
                    <a:lstStyle/>
                    <a:p>
                      <a:pPr marL="0" indent="271463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8. Места где производятся дорожные работы.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13702">
                <a:tc>
                  <a:txBody>
                    <a:bodyPr/>
                    <a:lstStyle/>
                    <a:p>
                      <a:pPr marL="0" indent="271463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9. Места остановок маршрутных транспортных средств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такси.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98638">
                <a:tc>
                  <a:txBody>
                    <a:bodyPr/>
                    <a:lstStyle/>
                    <a:p>
                      <a:pPr marL="0" indent="271463" algn="just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10.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Опасной зоной считается любой участок дороги, обозначенный предупреждающим знаком, где предполагается изменение скоростного режима движения. А также любое место в населенном пункте, где человек может получить травму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др.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531" name="TextBox 3"/>
          <p:cNvSpPr txBox="1">
            <a:spLocks noChangeArrowheads="1"/>
          </p:cNvSpPr>
          <p:nvPr/>
        </p:nvSpPr>
        <p:spPr bwMode="auto">
          <a:xfrm>
            <a:off x="1285852" y="0"/>
            <a:ext cx="65483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ОПАСНЫЕ ЗОНЫ НА ДОРОГАХ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980728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Слова не только объединяются, истощаются, но, и потеряв свои изначальные значения и смыслы, превращаются в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мусор,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который засоряет современный язык. 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107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642918"/>
          <a:ext cx="9144000" cy="633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9228"/>
                <a:gridCol w="4534772"/>
              </a:tblGrid>
              <a:tr h="3550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4592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Машина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Автомобиль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67925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Общественный транспорт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Маршрутные транспортные средства  и (или) транспортные средства общего пользования  (автобус, троллейбус, трамвай)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4592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Улица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Дорога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4592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Шофер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Водитель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4592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Мостовая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Проезжая часть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4592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Постовой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Инспектор ДПС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4592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Мотор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Двигатель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4592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Свет светофора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Сигнал светофора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4592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Пробка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Затор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4592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Ряд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Полоса движения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4592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Транспортное средство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80431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Остановка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остановки (автобуса и (или) троллейбуса; трамвая).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31640" y="116632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Ошибки при использовании терминов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108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40289"/>
          <a:ext cx="9144000" cy="6444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9228"/>
                <a:gridCol w="4534772"/>
              </a:tblGrid>
              <a:tr h="3792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79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Чем раньше удастся познакомить ребенка с правилами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дорожного движения,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сформировать у него навыки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культуры поведения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транспорте,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на дороге,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улице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тем меньше вероятность нежелательных происшествий с ним на дороге.</a:t>
                      </a:r>
                    </a:p>
                    <a:p>
                      <a:pPr marL="457200" lvl="1" indent="0" algn="l"/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Чем раньше удастся познакомить ребенка с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правилами безопасного поведения на дороге, </a:t>
                      </a:r>
                      <a:r>
                        <a:rPr lang="ru-RU" sz="2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сформировать у него навыки безопасного поведения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местах остановок и в маршрутных транспортных средствах</a:t>
                      </a:r>
                      <a:r>
                        <a:rPr lang="ru-RU" sz="2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дороге</a:t>
                      </a:r>
                      <a:r>
                        <a:rPr lang="ru-RU" sz="2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тем меньше вероятность нежелательных происшествий с ним на дороге.</a:t>
                      </a:r>
                    </a:p>
                    <a:p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11663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ОШИБКИ ПРИ ИСПОЛЬЗОВАНИИ ТЕРМИНОВ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109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НАСЕЛЕННЫЙ ПУНКТ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68433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застроенная территория, въезды на которую и выезды с которой обозначены знаками 5.23.1 - 5.26.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E6884-87D4-4054-AFF1-CC614B36596F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9" name="Picture 4" descr="Населенный пунк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" y="3362325"/>
            <a:ext cx="83883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40289"/>
          <a:ext cx="9144000" cy="6688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9228"/>
                <a:gridCol w="4534772"/>
              </a:tblGrid>
              <a:tr h="3792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79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Играя в правила дорожного движения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дети узнают, о чём говорят дорожные знаки, как вести себя на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улице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на дороге, как работает светофор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или сотрудник ГИБДД с регулировочным жезлом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как правильно вести себя в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общественном транспорте, 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узнают о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видах транспорта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о специальных автомобилях экстренной помощи и многое-многое другое.</a:t>
                      </a:r>
                    </a:p>
                    <a:p>
                      <a:pPr marL="457200" lvl="1" indent="0" algn="l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Изучая правила безопасного поведения на дороге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процессе совместной игровой деятельности с педагогом и сверстниками, дети узнают, какую информацию несут дорожные знаки, как вести себя  на дороге, как осуществляется регулирование дорожного движения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светофором и регулировщиком. Узнают о правилах поведения в маршрутных транспортных средствах. Познакомятся с различными типами специальных автомобилей.</a:t>
                      </a:r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11663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ОШИБКИ ПРИ ИСПОЛЬЗОВАНИИ ТЕРМИНОВ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40289"/>
          <a:ext cx="9144000" cy="5957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9228"/>
                <a:gridCol w="4534772"/>
              </a:tblGrid>
              <a:tr h="3792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79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из рисунков создают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макет игры – улица, перекресток, микрорайон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 В процессе изготовления проходит беседа о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ПДД, о транспорте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о безопасном поведении, чтобы получить новые и закрепить ранее полученные знания</a:t>
                      </a:r>
                    </a:p>
                    <a:p>
                      <a:pPr marL="457200" lvl="1" indent="0" algn="l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из листов бумаги формата А 4, А 5, А 6 согнутых пополам с изображением на каждой стороне листа различных зданий, жилых домов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создают макет части населенного пункта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 В процессе создания макета части населенного пункта проходит беседа о правилах безопасного поведения на дороге, об элементах дороги, о наземных транспортных средствах, чтобы получить новые и закрепить ранее полученные знания.</a:t>
                      </a:r>
                      <a:r>
                        <a:rPr lang="ru-RU" sz="24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11663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ОШИБКИ ПРИ ИСПОЛЬЗОВАНИИ ТЕРМИНОВ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40289"/>
          <a:ext cx="9144000" cy="5877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10"/>
                <a:gridCol w="4929190"/>
              </a:tblGrid>
              <a:tr h="3792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7987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Из чего состоит город?</a:t>
                      </a: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(Дома, магазины,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дороги для транспорта,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пешеходные переходы.)</a:t>
                      </a:r>
                    </a:p>
                    <a:p>
                      <a:pPr marL="457200" lvl="1" indent="0" algn="l"/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Какими зданиями застроена территория в городе?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(Магазины, больницы, почтовые отделения, банки, отделения полиции и т.д.)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Как осуществляется перевозка людей и грузов в городе?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Какие транспортные средства осуществляют перевозку людей и грузов в населенных пунктах?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11663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ОШИБКИ ПРИ ИСПОЛЬЗОВАНИИ ТЕРМИНОВ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40289"/>
          <a:ext cx="9144000" cy="5877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9228"/>
                <a:gridCol w="4534772"/>
              </a:tblGrid>
              <a:tr h="3792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79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 Что такое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пешеходный тротуар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</a:p>
                    <a:p>
                      <a:pPr marL="457200" lvl="1" indent="0" algn="l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называется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часть дороги, предназначенная для движения пешеходов и примыкающая к проезжей части или к велосипедной дорожке, либо отделенная от них газоном?</a:t>
                      </a:r>
                    </a:p>
                    <a:p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11663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ОШИБКИ ПРИ ИСПОЛЬЗОВАНИИ ТЕРМИНОВ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40289"/>
          <a:ext cx="9144000" cy="5877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9228"/>
                <a:gridCol w="4534772"/>
              </a:tblGrid>
              <a:tr h="3792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79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Если у подъезда дома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возможно движение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 нужно обратить внимание, нет ли приближающегося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транспорта</a:t>
                      </a:r>
                    </a:p>
                    <a:p>
                      <a:pPr marL="457200" lvl="1" indent="0" algn="l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Выходя во двор дома, нужно обращать внимание на автомобили, выезжающие с дворовой территории. 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11663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ОШИБКИ ПРИ ИСПОЛЬЗОВАНИИ ТЕРМИНОВ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40289"/>
          <a:ext cx="9144000" cy="6688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686"/>
                <a:gridCol w="4786314"/>
              </a:tblGrid>
              <a:tr h="3792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79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Где можно ездить на велосипеде детям?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(Только на закрытых от 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транспорта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детских площадках и велосипедных дорожках)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457200" lvl="1" indent="0" algn="l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Где можно ездить на велосипеде детям младше 7 лет?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(Только на детских площадках и велопешеходных дорожках по стороне для пешеходов, по пешеходным дорожкам, по тротуарам , а также в пределах пешеходных зон).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11663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ОШИБКИ ПРИ ИСПОЛЬЗОВАНИИ ТЕРМИНОВ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40289"/>
          <a:ext cx="9144000" cy="5877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9228"/>
                <a:gridCol w="4534772"/>
              </a:tblGrid>
              <a:tr h="3792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79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 Все знают, что «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красный свет 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– дороги нет», а на зелёный сигнал светофора можно начинать движение.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вот что делать пешеходу на жёлтый свет? </a:t>
                      </a:r>
                    </a:p>
                    <a:p>
                      <a:pPr marL="457200" lvl="1" indent="0" algn="l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 знают, что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красный сигнал светофора 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запрещает движение,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зеленый сигнал светофора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разрешает движение. Какое значение имеет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желтый сигнал светофора?</a:t>
                      </a:r>
                    </a:p>
                    <a:p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11663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ОШИБКИ ПРИ ИСПОЛЬЗОВАНИИ ТЕРМИНОВ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40289"/>
          <a:ext cx="9144000" cy="5877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9228"/>
                <a:gridCol w="4534772"/>
              </a:tblGrid>
              <a:tr h="3792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7987">
                <a:tc>
                  <a:txBody>
                    <a:bodyPr/>
                    <a:lstStyle/>
                    <a:p>
                      <a:pPr marL="457200" lvl="1" indent="0" algn="l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 бывает разных видов, 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назовите их.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Какие бывают 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виды транспорта?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(Наземный, водный, воздушный.).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какой среде движутся 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различные виды транспортных средств?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(По земле – дороги, железнодорожные и трамвайные пути; по воде; по воздуху.).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11663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ОШИБКИ ПРИ ИСПОЛЬЗОВАНИИ ТЕРМИНОВ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40289"/>
          <a:ext cx="9144000" cy="5877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9228"/>
                <a:gridCol w="4534772"/>
              </a:tblGrid>
              <a:tr h="3792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79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С какого возраста можно ездить на велосипеде?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(с 14 лет)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457200" lvl="1" indent="0" algn="l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Где должно осуществляться движение велосипедистов в возрасте старше 14 лет?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(По велосипедной, велопешеходной дорожкам или полосе для велосипедистов.).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11663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ОШИБКИ ПРИ ИСПОЛЬЗОВАНИИ ТЕРМИНОВ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40289"/>
          <a:ext cx="9144000" cy="6200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58"/>
                <a:gridCol w="5214942"/>
              </a:tblGrid>
              <a:tr h="3792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7987">
                <a:tc>
                  <a:txBody>
                    <a:bodyPr/>
                    <a:lstStyle/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Мальчику уже 10 лет. Может ли он ездить на велосипеде? (Нет. Правила разрешают ездить на велосипеде по 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улице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только с 14 лет) 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lvl="1" indent="0" algn="l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Где разрешается ездить на велосипеде детям от 7 до 14 лет?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(Движение велосипедистов в возрасте от 7 до 14 лет должно осуществляться только по тротуарам, пешеходным, велосипедным и велопешеходным дорожкам, а также в пределах пешеходных зон.).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11663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ОШИБКИ ПРИ ИСПОЛЬЗОВАНИИ ТЕРМИНОВ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36545" name="Rectangle 1"/>
          <p:cNvSpPr>
            <a:spLocks noChangeArrowheads="1"/>
          </p:cNvSpPr>
          <p:nvPr/>
        </p:nvSpPr>
        <p:spPr bwMode="auto">
          <a:xfrm>
            <a:off x="285720" y="571480"/>
            <a:ext cx="85725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КАКИХ СЛУЧАЯХ РАЗРЕШЕНО ПРИМЕНЯТЬ ЗВУКОВЫЕ СИГНАЛЫ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НАСЕЛЕННЫХ ПУНКТАХ?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Только для предупреждения о намерении произвести обгон.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Только для предотвращения дорожно-транспортного происшествия.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 обоих перечисленных случаях.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40289"/>
          <a:ext cx="9144000" cy="5877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9228"/>
                <a:gridCol w="4534772"/>
              </a:tblGrid>
              <a:tr h="3792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79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нужно выходить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транспорта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457200" lvl="1" indent="0" algn="l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нужно выходить из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маршрутного транспортного средства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11663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ОШИБКИ ПРИ ИСПОЛЬЗОВАНИИ ТЕРМИНОВ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40289"/>
          <a:ext cx="9144000" cy="5877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9228"/>
                <a:gridCol w="4534772"/>
              </a:tblGrid>
              <a:tr h="3792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79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 Стоящий в месте остановки троллейбус или автобус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обходят спереди или сзади?</a:t>
                      </a:r>
                    </a:p>
                    <a:p>
                      <a:pPr marL="457200" lvl="1" indent="0" algn="l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 Стоящий в месте остановки троллейбус или автобус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нельзя обходить ни спереди ни сзади?</a:t>
                      </a:r>
                    </a:p>
                    <a:p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11663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ОШИБКИ ПРИ ИСПОЛЬЗОВАНИИ ТЕРМИНОВ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40289"/>
          <a:ext cx="9144000" cy="6810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9228"/>
                <a:gridCol w="4534772"/>
              </a:tblGrid>
              <a:tr h="3792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79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 Что такое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зебра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 Как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проезжей части обозначается пешеходный перехо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д?</a:t>
                      </a:r>
                    </a:p>
                    <a:p>
                      <a:pPr marL="457200" lvl="1" indent="0" algn="l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Какой разметкой обозначается пешеходный переход 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 участке проезжей части выделенной для перехода пешеходов через дорогу?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(Разметка из желтых и белых полос на проезжей части обозначающая место перехода через дорогу.). 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11663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ОШИБКИ ПРИ ИСПОЛЬЗОВАНИИ ТЕРМИНОВ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40289"/>
          <a:ext cx="9144000" cy="6117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9228"/>
                <a:gridCol w="4534772"/>
              </a:tblGrid>
              <a:tr h="3792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0770">
                <a:tc>
                  <a:txBody>
                    <a:bodyPr/>
                    <a:lstStyle/>
                    <a:p>
                      <a:pPr marL="457200" lvl="1" indent="0"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 транспорта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Транспортные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средства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57386">
                <a:tc>
                  <a:txBody>
                    <a:bodyPr/>
                    <a:lstStyle/>
                    <a:p>
                      <a:pPr marL="457200" lvl="1" indent="0"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Перейти проезжую часть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Перейти на другую сторону дороги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0770">
                <a:tc>
                  <a:txBody>
                    <a:bodyPr/>
                    <a:lstStyle/>
                    <a:p>
                      <a:pPr marL="457200" lvl="1" indent="0"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Дорожка для пешеходов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Тротуар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0770">
                <a:tc>
                  <a:txBody>
                    <a:bodyPr/>
                    <a:lstStyle/>
                    <a:p>
                      <a:pPr marL="457200" lvl="1" indent="0"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Переход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Пешеходный переход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57386">
                <a:tc>
                  <a:txBody>
                    <a:bodyPr/>
                    <a:lstStyle/>
                    <a:p>
                      <a:pPr lvl="1"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Постовой-регулировщик</a:t>
                      </a:r>
                    </a:p>
                    <a:p>
                      <a:pPr lvl="1" algn="l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Регулировщик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2090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Посередине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улицы проходит дорога. По обе стороны дороги находятся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специальные дорожки для пешеходов.</a:t>
                      </a:r>
                    </a:p>
                    <a:p>
                      <a:pPr lvl="1" algn="l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17" marR="971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Дорога  проходит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пространстве улицы.  Тротуар является элементом дороги  и находится по её обеим  сторонам,  то  есть   за пределами  дороги  находится  не  может.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043" marR="970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11663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ОШИБКИ ПРИ ИСПОЛЬЗОВАНИИ ТЕРМИНОВ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123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323528" y="116632"/>
          <a:ext cx="8712968" cy="58931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88108"/>
                <a:gridCol w="4824860"/>
              </a:tblGrid>
              <a:tr h="119837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объяснение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объяснение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77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Улица и пешеход</a:t>
                      </a:r>
                    </a:p>
                  </a:txBody>
                  <a:tcPr marL="186331" marR="1863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Только находясь вне транспортного средства на дороге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либо на пешеходной или велопешеходной дорожке и не производя на них работу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человек становится «Пешеходом» и  участником дорожного движения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6331" marR="1863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77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Водитель городского транспорта.</a:t>
                      </a:r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6331" marR="1863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Водитель  грузового автомобиля, легкового автомобиля, автобуса, троллейбуса, трамвая.</a:t>
                      </a:r>
                    </a:p>
                  </a:txBody>
                  <a:tcPr marL="186331" marR="1863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124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125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404664"/>
          <a:ext cx="8964488" cy="56166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00347"/>
                <a:gridCol w="4964141"/>
              </a:tblGrid>
              <a:tr h="174792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объяснение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объяснение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686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Автодорожные и пешеходные тропы  «Зебра»</a:t>
                      </a:r>
                    </a:p>
                  </a:txBody>
                  <a:tcPr marL="186331" marR="1863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Пешеходный переход  участок проезжей части выделенный для  движения пешеходов через дорогу</a:t>
                      </a:r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6331" marR="1863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3933056"/>
          <a:ext cx="7956376" cy="13114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44416"/>
                <a:gridCol w="4211960"/>
              </a:tblGrid>
              <a:tr h="13114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Машины движутся по проезжей части улицы.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Автомобили движутся по проезжей части дороги.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323528" y="116632"/>
          <a:ext cx="8712968" cy="5882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40583"/>
                <a:gridCol w="4672385"/>
              </a:tblGrid>
              <a:tr h="81759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объяснение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объяснение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08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Пешеходом называется человек идущий по дороге, тротуару, обочине или переходящий улицу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6331" marR="1863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Пешеход – лицо, находящееся вне транспортного средства на дороге  либо на пешеходной или велопешеходной дорожке и не производящее на ней работу. К пешеходам приравниваются лица, передвигающиеся в инвалидных колясках без двигателя, ведущие велосипед, мопед, мотоцикл, везущие санки, тележку, детскую или инвалидную коляску.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6331" marR="1863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08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Мост для транспорта</a:t>
                      </a:r>
                    </a:p>
                  </a:txBody>
                  <a:tcPr marL="186331" marR="1863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Мост, это сооружение для переезда через реку, овраг. Транспорт – сфера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материального производства и самостоятельная отрасль экономики.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6331" marR="1863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126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142844" y="116632"/>
          <a:ext cx="9001156" cy="65623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00578"/>
                <a:gridCol w="4500578"/>
              </a:tblGrid>
              <a:tr h="11978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объяснение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объяснение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22259">
                <a:tc>
                  <a:txBody>
                    <a:bodyPr/>
                    <a:lstStyle/>
                    <a:p>
                      <a:pPr>
                        <a:buFont typeface="Wingdings 2"/>
                        <a:buNone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Как называются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дорожки для пешеходов 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(тротуары).</a:t>
                      </a:r>
                    </a:p>
                  </a:txBody>
                  <a:tcPr marL="186331" marR="1863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Тротуар – элемент дороги, предназначенный для движения пешеходов и примыкающий к проезжей части или велосипедной дорожке либо отделенный от них газоном.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6331" marR="1863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7678">
                <a:tc>
                  <a:txBody>
                    <a:bodyPr/>
                    <a:lstStyle/>
                    <a:p>
                      <a:pPr>
                        <a:buFont typeface="Wingdings 2"/>
                        <a:buNone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Дорога –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часть улицы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по которой движутся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машины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 также тротуар, обочина, разделительные полосы.</a:t>
                      </a:r>
                    </a:p>
                  </a:txBody>
                  <a:tcPr marL="186331" marR="1863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Дорога – обустроенная или приспособленная и используемая для движения транспортных средств полоса земли либо поверхность искусственного сооружения. Дорога включает в себя одну или несколько проезжих частей, а также трамвайные пути, тротуары, обочины и разделительные полосы при их наличии.</a:t>
                      </a:r>
                    </a:p>
                  </a:txBody>
                  <a:tcPr marL="186331" marR="1863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127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0" y="116632"/>
          <a:ext cx="9036496" cy="69013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32480"/>
                <a:gridCol w="5004016"/>
              </a:tblGrid>
              <a:tr h="92360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объяснение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объяснение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04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 поведения на улице</a:t>
                      </a:r>
                    </a:p>
                  </a:txBody>
                  <a:tcPr marL="186331" marR="1863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Правила безопасного поведения на дороге</a:t>
                      </a:r>
                    </a:p>
                  </a:txBody>
                  <a:tcPr marL="186331" marR="1863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37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называются сплошные линии вдоль проезжей части по всей длине перехода? (Пешеходный переход).</a:t>
                      </a:r>
                    </a:p>
                  </a:txBody>
                  <a:tcPr marL="186331" marR="1863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Разметка пешеходного перехода объясняется как термин «Пешеходный переход».</a:t>
                      </a:r>
                    </a:p>
                  </a:txBody>
                  <a:tcPr marL="186331" marR="1863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36487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Посмотрите, при двухстороннем движении люди, прежде чем перейти дорогу, смотрят налево, а дойдя до середины улицы, смотрят направо.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Переходя дорогу с двумя и более полосами движения в обе стороны,  по пешеходному переходу, необходимо посмотреть налево, затем направо оценить дорожную обстановку и переходить дорогу на зеленый сигнал светофора.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128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4294967295"/>
          </p:nvPr>
        </p:nvGraphicFramePr>
        <p:xfrm>
          <a:off x="0" y="1"/>
          <a:ext cx="9144000" cy="68986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79912"/>
                <a:gridCol w="5364088"/>
              </a:tblGrid>
              <a:tr h="95151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объяснение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объяснение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6998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Знакомя детей с транспортом, педагог должен учить  их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 вести себя в транспорте.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Термин транспорт необходимо заменить на термин маршрутное транспортное средство (автобус, троллейбус, трамвай).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007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Чаще всего это игры в транспорт.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Это сюжетно-ролевые игры в участников дорожного движения.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4417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воспитанию у детей высокой культуры поведения на дорогах, в общественном транспорте, на улице.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Обучать детей правилам безопасного поведения на дорогах и  правилам поведения в маршрутных транспортных  средствах.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007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улице много машин.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 проезжей части дороги движется много транспортных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46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Где едут машины? (По дороге).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Где едут автомобили? (По проезжей части).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5724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Теперь мы с вами знаем, что машины ездят по дороге, люди ходят по тротуару.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Транспортные средства движутся по проезжей части, пешеходы идут по тротуару.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129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260648"/>
          <a:ext cx="8856984" cy="6480719"/>
        </p:xfrm>
        <a:graphic>
          <a:graphicData uri="http://schemas.openxmlformats.org/drawingml/2006/table">
            <a:tbl>
              <a:tblPr/>
              <a:tblGrid>
                <a:gridCol w="2772832"/>
                <a:gridCol w="2965543"/>
                <a:gridCol w="3118609"/>
              </a:tblGrid>
              <a:tr h="940419"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ХАРАКТЕРИСТИКА   СЛОВА  УЛИЦА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108" marR="66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108" marR="6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108" marR="6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41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Словарь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В.И.  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Даля</a:t>
                      </a:r>
                    </a:p>
                  </a:txBody>
                  <a:tcPr marL="66108" marR="66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Словарь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С.И.  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Ожегова </a:t>
                      </a:r>
                    </a:p>
                  </a:txBody>
                  <a:tcPr marL="66108" marR="66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Большой Толковый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Словарь Русского языка</a:t>
                      </a:r>
                    </a:p>
                  </a:txBody>
                  <a:tcPr marL="66108" marR="66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8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Улица – простор меж двух порядков домов; полоса, проезд, дорога, оставляемая промеж рядами домов; </a:t>
                      </a:r>
                      <a:r>
                        <a:rPr lang="ru-RU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вообще 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простор полосою, меж двух рядов каких либо предметов, (народ, солдаты стоящие улицей)</a:t>
                      </a:r>
                    </a:p>
                  </a:txBody>
                  <a:tcPr marL="66108" marR="6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Улица. 1. В населенных пунктах: пространство между двумя рядами домов для прохода и проезда. </a:t>
                      </a:r>
                      <a:endParaRPr lang="ru-RU" sz="20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Пространство, место вне жилых помещений, под открытым небом.</a:t>
                      </a:r>
                    </a:p>
                  </a:txBody>
                  <a:tcPr marL="66108" marR="6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Улица. Пространство между двумя рядами домов в населенном пункте для прохода и проезда; два ряда домов с проходом, проездом между ними.</a:t>
                      </a:r>
                    </a:p>
                  </a:txBody>
                  <a:tcPr marL="66108" marR="6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644098" cy="69834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22049"/>
                <a:gridCol w="4822049"/>
              </a:tblGrid>
              <a:tr h="106113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объяснение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объяснение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04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Ребята, назовите как назывались первые поезда? (Паровозы).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Поезд – состав сцепленных железнодорожных вагонов, приводимых в движение локомотивом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двигателями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тепловой или электрической энергии.  Первые локомотивы приводимые в движение  паровой энергией – назывались  паровозы.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924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называется место пересечения двух и более улиц или дорог? (Перекресток).</a:t>
                      </a:r>
                    </a:p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Перекресток – место пересечения, примыкания или разветвления дорог на одном уровне, ограниченное воображаемыми линиями, соединяющими соответственно противоположные, наиболее удаленные от центра перекрестка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начала закруглений проезжих частей. Не считаются перекрестками выезды с прилегающих территорий.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130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4294967295"/>
          </p:nvPr>
        </p:nvGraphicFramePr>
        <p:xfrm>
          <a:off x="-428660" y="0"/>
          <a:ext cx="9572660" cy="6858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54041"/>
                <a:gridCol w="6218619"/>
              </a:tblGrid>
              <a:tr h="103204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объяснение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объяснение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259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Назовите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поездов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(Электровоз, тепловоз, паровоз.).</a:t>
                      </a:r>
                    </a:p>
                    <a:p>
                      <a:pPr algn="just"/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поездов: Виды поездов можно сгруппировать по типу груза, скорости движения, размерам, массе и т.д. На железных дорогах встречаются следующие виды поездов: пассажирские (скоростные, высокоскоростные, скорые, дальнего и местного следования, пригородные, туристические, почтово-багажные, литерные, фирменные, ретро-поезда и т.д.); грузовые (ускоренные, рефрижераторные, сквозные, сборные, скорые грузовые и т.д.); хозяйственный поезд на трамвайной лини (пожарные, восстановительные, противопаводковые, снегоочистители); отдельные локомотивы (толкачи и диспетчерские). Отдельно выделяют такие виды поездов, как военные и санитарные. </a:t>
                      </a:r>
                    </a:p>
                    <a:p>
                      <a:pPr algn="just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131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7151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72000"/>
                <a:gridCol w="4572000"/>
              </a:tblGrid>
              <a:tr h="110593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объяснение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объяснение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496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 пойдем гулять по улице, значит мы будем пешеходами.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 пойдем по дороге в парк. Находясь на дороге, вне транспортного средства либо на пешеходной или велопешеходной дорожке и не выполняя на ней никакой работы мы становимся пешеходами. А та часть дороги, где идут пешеходы называется тротуар.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03076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Проезжую часть улицы можно переходить только в специальных местах, которые называются пешеходными дорожками или переходами.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Проезжую часть дороги можно переходить в местах, где на ней выделен участок обозначенный дорожными знаками «Пешеходный переход» и (или) дорожной разметкой «Зебра».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56501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Посмотрите, на дороге нарисованы широкие белые полосы  это пешеходная дорожка. Только здесь можно переходить улицу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Дорожная разметка нанесенная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проезжую часть обозначает участок проезжей части выделенный для движения пешеходов через дорогу  и  обозначенный дорожными знаками «Пешеходный переход»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132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036496" cy="7091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248"/>
                <a:gridCol w="4518248"/>
              </a:tblGrid>
              <a:tr h="3886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применение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применение терминов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8640">
                <a:tc>
                  <a:txBody>
                    <a:bodyPr/>
                    <a:lstStyle/>
                    <a:p>
                      <a:pPr lvl="1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Макет проезжей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части дороги.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Макет дороги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1"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дорогам движется много машин и переходить улицу в неположенных местах, там где захочется, опасно.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 дорогам движется много транспортных средств и переходить дорогу вне пешеходного перехода 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опасно.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31208">
                <a:tc>
                  <a:txBody>
                    <a:bodyPr/>
                    <a:lstStyle/>
                    <a:p>
                      <a:pPr lvl="1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Можно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ли перебегать улицу перед приближающимся транспортом? Цепляться за машины?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Можно ли перебегать дорогу перед близко находящимся, движущимися транспортными средствами?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Обочина это край проезжей части.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Обочина – элемент (часть) дороги, примыкающий непосредственно к проезжей части на одном уровне с ней, отличающийся типом покрытия.  Край – наиболее удаленная от центра часть чего-либо;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окраина.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 с вами живем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городе с широкими улицами и тротуарами.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Мы с вами живем в городе с широкими дорогами . На дорогах имеются тротуары для пешеходов.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133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58564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95936"/>
                <a:gridCol w="5148064"/>
              </a:tblGrid>
              <a:tr h="85723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объяснение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объяснение терминов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lvl="1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 проезжей части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улицы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шоссе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движется много легковых и грузовых автомобилей,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едут трамваи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 автобусы.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 проезжей части дороги, едут различные легковые и грузовые автомобили, автобусы и троллейбусы. По рельсовым путям едут трамваи.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838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Как называются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сплошные линии вдоль проезжей части по всей длине перехода?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(Пешеходный переход).</a:t>
                      </a:r>
                    </a:p>
                    <a:p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Пешеходный переход – участок проезжей части обозначенный знаками 5.19.1, 5.19.2 и (или) разметкой 1.14.1 и 1.14.2 и выделенный для движения пешеходов через дорогу. При отсутствии разметки ширина пешеходного перехода определяется расстоянием между знаками 5.19.1 и 5.19.2.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134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1191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применение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применение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38820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Дороги,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проходящие в городах, могут называться по разному: улица, проспект, переулок, линия. Все они состоят из трех составных частей  проезжей части, тротуара, поребрика. Если проезжую часть разделяют зеленые насаждения дорога называется бульваром.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Дорога  не может называться разными понятиями.  Улица, проспект, переулок, линия, бульвар и т.п. относится к понятиям характеризующим пространство между двумя рядами домов, его качественную и историческую характеристику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не заменяют термин дорога, которая  проложена в этом пространстве между двумя рядами домов, или в других местах  земной поверхности вне населенного пункта. </a:t>
                      </a:r>
                    </a:p>
                    <a:p>
                      <a:pPr algn="just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Дорога включает в себя одну или несколько проезжих частей, а также трамвайные пути, тротуары, обочины, разделительные полосы при их наличии.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135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0" y="0"/>
          <a:ext cx="9144644" cy="6715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322"/>
                <a:gridCol w="4572322"/>
              </a:tblGrid>
              <a:tr h="118651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применение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применение терминов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6854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Водители управляют разными видами транспорта. Пассажиры едут на транспорте.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Водители управляют различными типами наземных транспортных средств. Пассажиры пользуются маршрутными транспортными  средствами общего пользования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(автобус, троллейбус, трамвай).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6008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Дороги и улицы городов заполняют разные виды транспорта: автомобили, трамваи, троллейбусы, мотоциклы, автобусы и другие машины.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 дорогам движутся легковые и грузовые автомобили,  мотоциклы, пассажирские транспортные средства общего пользования – маршрутные транспортные средства (автобус, троллейбус, трамвай).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136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572660" cy="6858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83261"/>
                <a:gridCol w="5389399"/>
              </a:tblGrid>
              <a:tr h="170603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объяснение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объяснение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7923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Пешеходы должны ходить по улице только по тротуарам.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Пешеходы движутся по 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тротуару  являющимся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элементом дороги.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272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Закрепить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знания об основных видах наземного транспорта: автобус, троллейбус, трамвай, легковой автомобиль, грузовик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Наземный транспорт подразделяется на отрасли транспорта: автомобильный, железнодорожный, гужевой, вьючный,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трубопроводный.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137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7504" y="0"/>
          <a:ext cx="9036496" cy="6621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248"/>
                <a:gridCol w="4518248"/>
              </a:tblGrid>
              <a:tr h="115807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применение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применение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71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Формировать представления об улице и её основных частях: тротуар, проезжая часть.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какие части делится улица.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Улица не имеет никаких частей, она является пространством между двумя рядами домов  и в этом пространстве проложена дорога, которая включает в себя одну или несколько проезжих частей, а также трамвайные пути, тротуары, обочины и разделительные полосы при их наличии.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92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Виды транспорта.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Дать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представление о транспорте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разного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вида (грузовом, пассажирском, воздушном, водном).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Термин «Виды транспорта» характеризует вещество среды, в которой осуществляется деятельность этого вида транспорта – наземного, водного и воздушного.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138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142844" y="0"/>
          <a:ext cx="8786874" cy="6643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/>
                <a:gridCol w="4393437"/>
              </a:tblGrid>
              <a:tr h="93584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применение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применение терминов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83631">
                <a:tc>
                  <a:txBody>
                    <a:bodyPr/>
                    <a:lstStyle/>
                    <a:p>
                      <a:pPr marL="0" indent="0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Водители управляют разными видами транспорта. Пассажиры едут на транспорте.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Водители управляют различными наземными транспортными средствами. Пассажиры пользуются маршрутными транспортными  средствами общего пользования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(автобус, троллейбус, трамвай).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33823">
                <a:tc>
                  <a:txBody>
                    <a:bodyPr/>
                    <a:lstStyle/>
                    <a:p>
                      <a:pPr marL="0" indent="0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Дороги и улицы городов заполняют разные виды транспорта: автомобили, трамваи, троллейбусы, мотоциклы, автобусы и другие машины.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 проезжей части дороги движутся легковые и грузовые автомобили,  мотоциклы, маршрутные транспортные средства общего пользования – (автобус, троллейбус, трамвай).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90415">
                <a:tc>
                  <a:txBody>
                    <a:bodyPr/>
                    <a:lstStyle/>
                    <a:p>
                      <a:pPr marL="0" indent="0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проезжей части улицы, шоссе движется много легковых и грузовых автомобилей, едут трамваи и автобусы.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 проезжей части дороги движется много легковых и грузовых автомобилей и  автобусов. По рельсовым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путям едут трамваи.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139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0" y="260648"/>
          <a:ext cx="9251504" cy="6447142"/>
        </p:xfrm>
        <a:graphic>
          <a:graphicData uri="http://schemas.openxmlformats.org/presentationml/2006/ole">
            <p:oleObj spid="_x0000_s79874" name="Worksheet" r:id="rId3" imgW="15963967" imgH="10820282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036496" cy="6682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248"/>
                <a:gridCol w="4518248"/>
              </a:tblGrid>
              <a:tr h="9286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применение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применение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00727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Закрепить знания об основных видах наземного транспорта: автобус, троллейбус, трамвай, легковой автомобиль, грузовик.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Наземный транспорт подразделяется на отрасли транспорта: автомобильный, железнодорожный, гужевой, вьючный, трубопроводный. А каждая отрасль транспорта подразделяется на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типы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транспортных средств.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52629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Знает и соблюдает элементарные правила поведения на проезжей части.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Каждый участник дорожного движения (водитель, пассажир, пешеход) должен действовать таким образом, чтобы не создавать опасности для движения и не причинять вреда.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140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4" y="116633"/>
          <a:ext cx="9036496" cy="6707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248"/>
                <a:gridCol w="4518248"/>
              </a:tblGrid>
              <a:tr h="102635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применение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применение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3168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Место для ожидания транспорта? (Остановка).</a:t>
                      </a:r>
                    </a:p>
                  </a:txBody>
                  <a:tcPr marL="68580" marR="68580" marT="28800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 вопросе применен термин общекатегорийного понятия «Транспорт», вместо термина «Маршрутное транспортное средство»,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которое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ожидают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остановочных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павильонах установленных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 местах остановок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маршрутных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транспортных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средств .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88939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8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идущий по тротуару? (Пешеход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).</a:t>
                      </a:r>
                    </a:p>
                    <a:p>
                      <a:pPr marL="457200" indent="-457200">
                        <a:lnSpc>
                          <a:spcPct val="80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Кто такой пешеход? (Тот, кто ходит пешком).</a:t>
                      </a:r>
                    </a:p>
                  </a:txBody>
                  <a:tcPr marL="68580" marR="68580" marT="18000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Пешеход – лицо, находящееся вне транспортного средства на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дороге либо на пешеходной или велопешеходной дорожке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и не производящее на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них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работу. К пешеходам приравниваются лица, передвигающиеся в инвалидных колясках без двигателя, ведущие велосипед, мопед, мотоцикл, везущие санки, тележку, детскую или инвалидную коляску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. Передвигающиеся на роликовых коньках, самокатах ,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скейтбордах.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180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141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0"/>
          <a:ext cx="8858312" cy="6429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1090"/>
                <a:gridCol w="4987222"/>
              </a:tblGrid>
              <a:tr h="9980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применение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применение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8063"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 какому виду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транспорта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indent="-457200" algn="just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относится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автомобиль? 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indent="-457200" algn="just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 легковому).</a:t>
                      </a:r>
                    </a:p>
                  </a:txBody>
                  <a:tcPr marL="144000" marR="68580" marT="7200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Автомобиль является транспортным средством относящимся к наземному виду транспорта, и отрасли автомобильный транспорт. По классификации автомобили подразделяются на: автомобили общего назначения, специализированные автомобили, специальные автомобили,  спортивные (гоночные) автомобили. </a:t>
                      </a:r>
                    </a:p>
                  </a:txBody>
                  <a:tcPr marL="144000" marR="6858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5331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Предвидеть опасную ситуацию на улице.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44000" marR="68580" marT="14400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Опасные ситуации по причине «Недостаточной и ограниченной видимости» возникают только на дороге, где осуществляется дорожное движение. Улица является понятием характеризующим пространство.</a:t>
                      </a:r>
                    </a:p>
                  </a:txBody>
                  <a:tcPr marL="144000" marR="68580" marT="144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142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270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00010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применение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применение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57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Правила перехода улицы.</a:t>
                      </a:r>
                    </a:p>
                  </a:txBody>
                  <a:tcPr marL="18000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Пешеходы переходят только 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дорогу</a:t>
                      </a:r>
                      <a:r>
                        <a:rPr lang="ru-RU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по пешеходным переходам.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4400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3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Свет светофора.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Цвет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светофора.</a:t>
                      </a:r>
                    </a:p>
                  </a:txBody>
                  <a:tcPr marL="18000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В светофорах применяются световые сигналы зеленого, желтого, красного и бело-лунного цвета. Для регулирования дорожного движения используются сигналы светофора и регулировщика.</a:t>
                      </a:r>
                    </a:p>
                  </a:txBody>
                  <a:tcPr marL="14400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143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036496" cy="7131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872"/>
                <a:gridCol w="5616624"/>
              </a:tblGrid>
              <a:tr h="127925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применение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применение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96549">
                <a:tc>
                  <a:txBody>
                    <a:bodyPr/>
                    <a:lstStyle/>
                    <a:p>
                      <a:pPr marL="354013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Как называется дорожка, по которой можно переходить дорогу? (Зебра).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Пешеходный переход - участок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проезжей части, обозначенный дорожными знаками «Пешеходный переход» на котором нанесена дорожная разметка и выделенный для движения пешеходов через дорогу.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48936">
                <a:tc>
                  <a:txBody>
                    <a:bodyPr/>
                    <a:lstStyle/>
                    <a:p>
                      <a:pPr marL="354013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Знак разрешающий переходить дорогу? (Пешеходный переход).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Дорожный знак «Пешеходный переход» не разрешает переходить дорогу, а только обозначает место, где на проезжей части выделен участок для движения пешеходов через дорогу. А пешеходы должны руководствоваться правилами перехода дороги по регулируемому или нерегулируемому пешеходному переходу.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144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904"/>
                <a:gridCol w="5436096"/>
              </a:tblGrid>
              <a:tr h="107253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применение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применение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69943">
                <a:tc>
                  <a:txBody>
                    <a:bodyPr/>
                    <a:lstStyle/>
                    <a:p>
                      <a:pPr marL="354013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Какой транспорт вы знаете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54013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(Легковой транспорт, грузовой транспорт, общественный транспорт).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Поставленный вопрос  требует ответа  о всех видах транспорта.  А педагог в ответе на этот вопрос рассматривает только  одну отрасль наземного транспорта – автомобильный транспорт. </a:t>
                      </a:r>
                      <a:r>
                        <a:rPr lang="ru-RU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57762">
                <a:tc>
                  <a:txBody>
                    <a:bodyPr/>
                    <a:lstStyle/>
                    <a:p>
                      <a:pPr marL="354013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Виды транспорта (грузовой, легковой, общественный, специальный).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Отсутствует понимание термина «Виды транспорта».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57762">
                <a:tc>
                  <a:txBody>
                    <a:bodyPr/>
                    <a:lstStyle/>
                    <a:p>
                      <a:pPr marL="354013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Что такое дорога? (Место для движения транспорта).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Термин дорога – объясняет из каких элементов состоит дорога, для чего предназначена и объясняет что это такое.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145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"/>
          <a:ext cx="9036496" cy="6724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248"/>
                <a:gridCol w="4518248"/>
              </a:tblGrid>
              <a:tr h="89613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применение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применение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0749">
                <a:tc>
                  <a:txBody>
                    <a:bodyPr/>
                    <a:lstStyle/>
                    <a:p>
                      <a:pPr marL="354013" indent="0">
                        <a:lnSpc>
                          <a:spcPct val="80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54013" indent="0">
                        <a:lnSpc>
                          <a:spcPct val="8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Указательные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знаки. 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54013" indent="0">
                        <a:lnSpc>
                          <a:spcPct val="80000"/>
                        </a:lnSpc>
                        <a:spcAft>
                          <a:spcPts val="0"/>
                        </a:spcAft>
                        <a:buAutoNum type="arabicPeriod" startAt="2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Информационно-указательные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знаки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354013" indent="0">
                        <a:lnSpc>
                          <a:spcPct val="80000"/>
                        </a:lnSpc>
                        <a:spcAft>
                          <a:spcPts val="0"/>
                        </a:spcAft>
                        <a:buAutoNum type="arabicPeriod" startAt="2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Разрешающие знаки. 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54013" indent="0">
                        <a:lnSpc>
                          <a:spcPct val="80000"/>
                        </a:lnSpc>
                        <a:spcAft>
                          <a:spcPts val="0"/>
                        </a:spcAft>
                        <a:buAutoNum type="arabicPeriod" startAt="2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Ограничивающие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знаки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354013" indent="0">
                        <a:lnSpc>
                          <a:spcPct val="80000"/>
                        </a:lnSpc>
                        <a:spcAft>
                          <a:spcPts val="0"/>
                        </a:spcAft>
                        <a:buAutoNum type="arabicPeriod" startAt="2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Указывающие знаки. 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54013" indent="0">
                        <a:lnSpc>
                          <a:spcPct val="80000"/>
                        </a:lnSpc>
                        <a:spcAft>
                          <a:spcPts val="0"/>
                        </a:spcAft>
                        <a:buAutoNum type="arabicPeriod" startAt="2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Показательно-информационные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знаки.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4013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54013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Дорожные знаки разделяются на 8 групп:</a:t>
                      </a:r>
                    </a:p>
                    <a:p>
                      <a:pPr marL="354013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1. Предупреждающие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знаки;</a:t>
                      </a:r>
                    </a:p>
                    <a:p>
                      <a:pPr marL="354013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2. Знаки приоритета;</a:t>
                      </a:r>
                    </a:p>
                    <a:p>
                      <a:pPr marL="354013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3. Запрещающие знаки;</a:t>
                      </a:r>
                    </a:p>
                    <a:p>
                      <a:pPr marL="354013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4. Предписывающие знаки;</a:t>
                      </a:r>
                    </a:p>
                    <a:p>
                      <a:pPr marL="354013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5. Знаки особых предписаний;</a:t>
                      </a:r>
                    </a:p>
                    <a:p>
                      <a:pPr marL="354013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6. Информационные знаки;</a:t>
                      </a:r>
                    </a:p>
                    <a:p>
                      <a:pPr marL="354013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7. Знаки сервиса;</a:t>
                      </a:r>
                    </a:p>
                    <a:p>
                      <a:pPr marL="354013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Знаки дополнительной информации 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93136">
                <a:tc>
                  <a:txBody>
                    <a:bodyPr/>
                    <a:lstStyle/>
                    <a:p>
                      <a:pPr marL="354013" inden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Закрепить и углубить знания детей о правилах дорожного движения на улице и в общественных местах.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Обучить детей правилам безопасного поведения на дорогах,</a:t>
                      </a: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в местах остановок маршрутных транспортных средств, </a:t>
                      </a: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в пассажирских транспортных средствах  общего  пользования.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09052">
                <a:tc>
                  <a:txBody>
                    <a:bodyPr/>
                    <a:lstStyle/>
                    <a:p>
                      <a:pPr marL="354013" inden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улице есть тротуары, по которым ходят люди и дороги по которым движется транспорт.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В населенных пунктах проложены дороги, по проезжей части которых осуществляется  перевозка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людей и грузов, а по тротуарам  движение пешеходов.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146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16632"/>
          <a:ext cx="9144000" cy="6741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960"/>
                <a:gridCol w="4932040"/>
              </a:tblGrid>
              <a:tr h="115018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применение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применение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21128">
                <a:tc>
                  <a:txBody>
                    <a:bodyPr/>
                    <a:lstStyle/>
                    <a:p>
                      <a:pPr marL="354013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Создавать из строительного материала знакомые виды транспорта.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Нарисовать, изготовить можно  конкретное транспортное средство,  а  вид транспорта  изобразить нельзя.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85027">
                <a:tc>
                  <a:txBody>
                    <a:bodyPr/>
                    <a:lstStyle/>
                    <a:p>
                      <a:pPr marL="354013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Пешеходы идут по улице. Проезжая часть улицы. Переходят улицу.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Только дорога, а не улица является местом  где происходит  перемещение пассажиров и грузов с помощью транспортных средств</a:t>
                      </a:r>
                      <a:r>
                        <a:rPr lang="ru-RU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и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 движение пешеходов.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85027">
                <a:tc>
                  <a:txBody>
                    <a:bodyPr/>
                    <a:lstStyle/>
                    <a:p>
                      <a:pPr marL="354013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Обучать детей «Правилам дорожного движения».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В дошкольных образовательных организациях и в начальной школе детей обучают правилам безопасного поведения на дорогах.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147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"/>
          <a:ext cx="9144000" cy="6769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968"/>
                <a:gridCol w="4860032"/>
              </a:tblGrid>
              <a:tr h="83671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применение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применение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64296">
                <a:tc>
                  <a:txBody>
                    <a:bodyPr/>
                    <a:lstStyle/>
                    <a:p>
                      <a:pPr marL="354013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Пассажирский вид транспорта. Грузовой вид транспорта. Специальный вид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транспорта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 транспорта – метод транспортировки, используемый для перевозки товаров.  А методы</a:t>
                      </a:r>
                      <a:r>
                        <a:rPr lang="ru-RU" sz="2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могут быть  наземными, водными, воздушными  и для каждого метода свои типы транспортных средств.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78376">
                <a:tc>
                  <a:txBody>
                    <a:bodyPr/>
                    <a:lstStyle/>
                    <a:p>
                      <a:pPr marL="354013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Виды транспорта: наземный, водный, воздушный, гужевой.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Гужевой транспорт относится к наземному виду транспорта.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97424">
                <a:tc>
                  <a:txBody>
                    <a:bodyPr/>
                    <a:lstStyle/>
                    <a:p>
                      <a:pPr marL="354013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какой части улицы движутся машины?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Транспортные средства  (автомобили, маршрутные транспортные средства, мотоциклы) движутся по проезжей части дороги.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148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0"/>
          <a:ext cx="8858312" cy="6572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2298"/>
                <a:gridCol w="5336014"/>
              </a:tblGrid>
              <a:tr h="144337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применение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применение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63371">
                <a:tc>
                  <a:txBody>
                    <a:bodyPr/>
                    <a:lstStyle/>
                    <a:p>
                      <a:pPr marL="354013" inden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Как называется место на улице, где пересекаются две дороги.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Перекресток – место пересечения, примыкания или разветвления </a:t>
                      </a:r>
                      <a:r>
                        <a:rPr lang="ru-RU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дорог на одном уровне, ограниченное воображаемыми линиями, соединяющими соответственно противоположные, наиболее удаленные от центра перекрестка начала закруглений проезжих частей.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6552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Самый короткий путь до села по проезжей части.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При движении по дороге проходящей вне населенных пунктов, пешеходы  должны двигаться по обочине</a:t>
                      </a:r>
                      <a:r>
                        <a:rPr lang="ru-RU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или по краю проезжей части навстречу движению транспортных средств. 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149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1275083085_pict1-5407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54356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ДОРОГА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1E0AC-9921-4901-9440-8732CE3F71BA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5616575" y="1916113"/>
            <a:ext cx="35274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А ─ дорога;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─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проезжая часть;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─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полоса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движения;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Г ─ трамвайные пути;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Д ─ разделительная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 полоса;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Е ─ тротуар.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32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952"/>
                <a:gridCol w="5004048"/>
              </a:tblGrid>
              <a:tr h="102930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применение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применение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04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Машинами управляют шоферы.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Автомобилями</a:t>
                      </a:r>
                      <a:r>
                        <a:rPr lang="ru-RU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управляют водители.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3321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машин предназначено шоссе (дорога).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Автомобильные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транспортные средства  движутся по проезжей части дороги. 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Шоссе дорога с твердым покрытием, предназначенная для движения безрельсового транспорта.</a:t>
                      </a: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9505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Машины на улицах – виды транспорта.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Типы транспортных средств использующихся в разных отраслях транспорта. К этому термину по рекомендации № 19 ЕЭК ООН относятся транспортные средства: конкретный летательный аппарат, дорожное транспортное средство, судно или другое приспособление, используемые для перевозки товаров или людей. </a:t>
                      </a: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150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763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960"/>
                <a:gridCol w="4932040"/>
              </a:tblGrid>
              <a:tr h="100010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применение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применение терминов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94356">
                <a:tc>
                  <a:txBody>
                    <a:bodyPr/>
                    <a:lstStyle/>
                    <a:p>
                      <a:pPr marL="354013" inden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54013" inden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Закрепить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представления детей об улице и её составных частях.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Понятие</a:t>
                      </a:r>
                      <a:r>
                        <a:rPr lang="ru-RU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улица определяет определенное пространство,  не только в населенном пункте. Никаких составных частей или элементов в пространстве нет.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21164">
                <a:tc>
                  <a:txBody>
                    <a:bodyPr/>
                    <a:lstStyle/>
                    <a:p>
                      <a:pPr marL="354013" inden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Формировать представления об улице и её основных частях: тротуар, проезжая часть.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Имеется в виду дорога и её элементы.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7618">
                <a:tc>
                  <a:txBody>
                    <a:bodyPr/>
                    <a:lstStyle/>
                    <a:p>
                      <a:pPr marL="354013" inden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Закрепить понятия о средствах передвижения: грузовой, легковой транспорт, автобус.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Если  правильно понимать поставленный вопрос  то к средствам передвижения людей относятся: велосипед, личный автомобиль,  мотоцикл. А к средствам  перевозки людей и грузов относятся различные типы транспортных средств.  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151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"/>
          <a:ext cx="9144000" cy="6702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936"/>
                <a:gridCol w="5148064"/>
              </a:tblGrid>
              <a:tr h="85723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применение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применение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97424">
                <a:tc>
                  <a:txBody>
                    <a:bodyPr/>
                    <a:lstStyle/>
                    <a:p>
                      <a:pPr marL="354013" inden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54013" inden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Классификация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транспорта: водный, воздушный, наземный, железнодорожный, гужевой.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Приводится </a:t>
                      </a:r>
                      <a:r>
                        <a:rPr lang="ru-RU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классификация «Видов транспорта». Железнодорожный транспорт и гужевой транспорт относятся к наземному виду транспорта.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97424">
                <a:tc>
                  <a:txBody>
                    <a:bodyPr/>
                    <a:lstStyle/>
                    <a:p>
                      <a:pPr marL="354013" inden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54013" inden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ДЗ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«Остановка общественного транспорта». «Медицинский пункт».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  <a:r>
                        <a:rPr lang="ru-RU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дорожные знаки:</a:t>
                      </a: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Место остановки автобуса и (или) троллейбуса, место остановки трамвая,  место стоянки легковых такси.  Пункт медицинской помощи.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66418">
                <a:tc>
                  <a:txBody>
                    <a:bodyPr/>
                    <a:lstStyle/>
                    <a:p>
                      <a:pPr marL="354013" inden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54013" indent="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Давайте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выйдем на перекресток и разберемся, что же обозначает движения регулировщика.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Пешеходы  никогда  не выходят на перекресток.  К нему можно подойти, быть рядом, смотреть на перекресток. Регулировщик  не движется, он подает сигналы, регулируя движение транспортных  средств и пешеходов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8723784" cy="66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412"/>
                <a:gridCol w="5461372"/>
              </a:tblGrid>
              <a:tr h="116097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Неправильное применение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применение терминов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08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Какие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виды транспорта можно увидеть на улицах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города?</a:t>
                      </a:r>
                    </a:p>
                  </a:txBody>
                  <a:tcPr marL="144000" marR="68580" marT="25200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Вопрос правильно задать так: какие типы наземных</a:t>
                      </a:r>
                      <a:r>
                        <a:rPr lang="ru-RU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транспортных средств можно увидеть на дорогах города?</a:t>
                      </a:r>
                      <a:endParaRPr lang="ru-RU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На дорогах населенного пункта можно увидеть автомобильные транспортные средства, маршрутные</a:t>
                      </a:r>
                      <a:r>
                        <a:rPr lang="ru-RU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транспортные средства,  гужевые транспортные средства, вьючные и верховые транспортные средства. Железнодорожные транспортные средства движущиеся по железнодорожным путям проходящим через населенный пункт.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44000" marR="68580" marT="25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153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214422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Пешеходы должны двигаться по тротуарам, пешеходным дорожкам, велопешеходным дорожкам, а при их отсутствии – по обочинам. Пешеходы,  перевозящие или переносящие громоздкие предметы, а также лица , передвигающиеся в инвалидных колясках без двигателя, могут двигаться по краю проезжей части, если их движение по тротуарам или обочинам создает помехи для других пешеходов.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0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Обязанности пешеходов установленные правилами дорожного движения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154</a:t>
            </a:fld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48756" cy="92867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Обязанности пешеходов установленные правилами дорожного движения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9144000" cy="594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0"/>
              </a:tblGrid>
              <a:tr h="5857892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При отсутствии тротуаров, пешеходных дорожек, велопешеходных дорожек или обочин, а также в случае невозможности двигаться по ним пешеходы могут двигаться по велосипедной дорожке или идти в один ряд по краю проезжей части (на дорогах с разделительной полосой  по внешнему краю проезжей части). </a:t>
                      </a:r>
                    </a:p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При движении по краю проезжей части пешеходы должны идти навстречу движению транспортных средств.</a:t>
                      </a: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Лица, передвигающиеся в инвалидных колясках без двигателя, ведущие мотоцикл, мопед, велосипед, в этих случаях должны следовать по ходу движения транспортных средств. 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20" marR="96520"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98967-E5E5-46E0-B6EF-5186F290F116}" type="slidenum">
              <a:rPr lang="ru-RU"/>
              <a:pPr>
                <a:defRPr/>
              </a:pPr>
              <a:t>155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95476" cy="10001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Обязанности пешеходов установленные правилами дорожного движения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000108"/>
          <a:ext cx="8686799" cy="56448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86799"/>
              </a:tblGrid>
              <a:tr h="1803124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При переходе дороги и движении по обочинам или краю проезжей части в темное время суток и в условиях недостаточной видимости пешеходам рекомендуется, а вне</a:t>
                      </a: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населенных пунктов пешеходы обязаны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иметь при себе предметы со световозвращающими элементами и обеспечивать видимость этих предметов водителями транспортных средств.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20" marR="965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03124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Группы детей разрешается водить только по тротуарам и пешеходным дорожкам, а при их отсутствии – и по обочинам, но лишь в светлое время суток и только в сопровождении взрослых.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20" marR="965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775F8-B638-4505-B8BC-DD29B80143CD}" type="slidenum">
              <a:rPr lang="ru-RU"/>
              <a:pPr>
                <a:defRPr/>
              </a:pPr>
              <a:t>156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157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71546"/>
            <a:ext cx="84296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6. Пешеходы должны переходить дорогу по пешеходным переходам, в том числе по подземным и надземным, а при их отсутствии – на перекрестках по линии тротуаров или обочин.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 При отсутствии в зоне видимости перехода или перекрестка разрешается переходить дорогу под прямым углом к краю проезжей части на участках без разделительной полосы и ограждений там, где она хорошо просматривается в обе стороны.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8. В местах, где движение регулируется,  пешеходы должны руководствоваться сигналами регулировщика или пешеходного светофора, а при его отсутствии – транспортного светофора.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0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Обязанности пешеходов установленные правилами дорожного движения</a:t>
            </a:r>
            <a:endParaRPr lang="ru-RU" sz="3200" dirty="0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92867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Обязанности пешеходов установленные правилами дорожного движения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48598-925F-4E8A-A12C-A0A5D39F20B6}" type="slidenum">
              <a:rPr lang="ru-RU"/>
              <a:pPr>
                <a:defRPr/>
              </a:pPr>
              <a:t>158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000108"/>
          <a:ext cx="8715436" cy="555345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715436"/>
              </a:tblGrid>
              <a:tr h="5302273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9. </a:t>
                      </a: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нерегулируемых пешеходных переходах пешеходы могут выходить на проезжую часть (трамвайные пути) после того, как оценят расстояние до приближающихся транспортных средств,  их скорость  и убедятся, что переход будет для них безопасен. При переходе дороги вне пешеходного перехода пешеходы, кроме того не должны создавать помех для движения транспортных средств и выходить из-за стоящего транспортного средства или иного препятствия, ограничивающего обзорность, не убедившись в отсутствии приближающихся транспортных средств.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159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0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Обязанности пешеходов установленные правилами дорожного движения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856357"/>
            <a:ext cx="87154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10. Выйдя на проезжую часть (трамвайные пути), пешеходы  не должны задерживаться или останавливаться, если это не связано с обеспечением безопасности движения. Пешеходы, не успевшие закончить переход, должны остановиться на островке безопасности или на линии, разделяющей транспортные потоки противоположных направлений. Продолжать переход можно лишь убедившись в безопасности дальнейшего движения и с учетом сигнала светофора (регулировщика).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" y="1"/>
          <a:ext cx="9036496" cy="7008986"/>
        </p:xfrm>
        <a:graphic>
          <a:graphicData uri="http://schemas.openxmlformats.org/drawingml/2006/table">
            <a:tbl>
              <a:tblPr/>
              <a:tblGrid>
                <a:gridCol w="2103322"/>
                <a:gridCol w="2756709"/>
                <a:gridCol w="2160240"/>
                <a:gridCol w="2016225"/>
              </a:tblGrid>
              <a:tr h="928669"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ХАРАКТЕРИСТИКА   СЛОВА  (ТЕРМИНА)  ДОРОГА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044" marR="450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044" marR="45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044" marR="45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044" marR="45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Словарь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В.И.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Даля</a:t>
                      </a:r>
                    </a:p>
                  </a:txBody>
                  <a:tcPr marL="45044" marR="45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Словарь </a:t>
                      </a:r>
                      <a:endParaRPr lang="ru-RU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С.</a:t>
                      </a:r>
                      <a:r>
                        <a:rPr lang="ru-RU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И. 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Ожегова 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044" marR="45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Большой толковый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словарь Русского языка</a:t>
                      </a:r>
                    </a:p>
                  </a:txBody>
                  <a:tcPr marL="45044" marR="45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БСЭ 3-е изд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45044" marR="45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40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Дорога – ездовая полоса; накатанное или нарочно подготовленное различным образом протяженье, для езды, для проезда или прохода; путь, стезя; направленье и расстоянье от места до места; сама езда или ходьба, путина, путешествие.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Дорога – 1.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Полоса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земли, предназначенная для передвижения, путь сообщения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Место по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которому надо пройти или проехать, путь следования.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3. Путешествие, пребывание в пути.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Дорога. 1. Полоса земли, служащая для езды и ходьбы. </a:t>
                      </a: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Проселочная дорога. Шоссейная дорога., бетонная, грунтовая д.//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Рельсовый путь для движения поездов.</a:t>
                      </a: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 Железная дорога.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Дороги, общее наименование всех разновидностей наземных путей сообщения, предназначенных для передвижения людей,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транспортных</a:t>
                      </a:r>
                      <a:r>
                        <a:rPr lang="ru-RU" sz="1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средств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 грузов.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86800" cy="150019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Обязанности пешеходов установленные правилами дорожного движения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DD022-1732-4C65-B32B-622D9ADD97B9}" type="slidenum">
              <a:rPr lang="ru-RU"/>
              <a:pPr>
                <a:defRPr/>
              </a:pPr>
              <a:t>160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928802"/>
          <a:ext cx="8686799" cy="432048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8686799"/>
              </a:tblGrid>
              <a:tr h="432048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  При приближении транспортных средств с включенными проблесковым маячком синего</a:t>
                      </a: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цвета (синего и красного цветов)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специальным звуковым сигналом пешеходы обязаны</a:t>
                      </a: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воздержаться от перехода дороги, а  пешеходы находящиеся на проезжей части (трамвайных путях), должны незамедлительно освободить проезжую часть (трамвайные пути).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20" marR="9652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1142984"/>
          <a:ext cx="8712968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47149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 Ожидать маршрутное транспортное средство и такси разрешается только на приподнятых над проезжей частью посадочных площадках, а при их отсутствии  на тротуаре или обочине. В местах остановок маршрутных транспортных средств не оборудованных приподнятыми посадочными площадками, разрешается выходить на проезжую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часть для посадки в транспортное средство лишь после его остановки. После высадки необходимо, не задерживаясь, освободить проезжую часть.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596" y="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Обязанности пешеходов установленные правилами дорожного движения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161</a:t>
            </a:fld>
            <a:endParaRPr lang="ru-RU" dirty="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88640"/>
            <a:ext cx="8606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Обязанности пешеходов установленные правилами дорожного движения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162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397000"/>
          <a:ext cx="842968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6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 В местах отсутствия пешеходных переходов, при выходе из автобуса или троллейбуса не выходите из-за них на проезжую часть дороги. Подождите пока они отъедут, и только потом, убедившись в своей безопасности, переходите дорогу.</a:t>
                      </a:r>
                    </a:p>
                  </a:txBody>
                  <a:tcPr marL="80433" marR="80433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14. При выходе из трамвая пройдите на тротуар, дойдите до ближайшего пешеходного перехода и перейдите дорогу.</a:t>
                      </a:r>
                      <a:endParaRPr lang="ru-RU" sz="32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72008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Световозвращающие элементы – повышают безопа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сность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0272F-69E6-459E-9577-0E516F4F817A}" type="slidenum">
              <a:rPr lang="ru-RU"/>
              <a:pPr>
                <a:defRPr/>
              </a:pPr>
              <a:t>163</a:t>
            </a:fld>
            <a:endParaRPr lang="ru-RU"/>
          </a:p>
        </p:txBody>
      </p:sp>
      <p:pic>
        <p:nvPicPr>
          <p:cNvPr id="7170" name="Рисунок 19" descr="http://i.obozrevatel.ua/15/1338372/330x220_415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42984"/>
            <a:ext cx="7519474" cy="5382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164</a:t>
            </a:fld>
            <a:endParaRPr lang="ru-RU" dirty="0"/>
          </a:p>
        </p:txBody>
      </p:sp>
      <p:pic>
        <p:nvPicPr>
          <p:cNvPr id="3" name="Рисунок 2" descr="http://www.gibdd.ru/mens/peshekhodam/reflector/images/in_lit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71480"/>
            <a:ext cx="42862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5786" y="0"/>
            <a:ext cx="7618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Дистанция между водителем и пешеходом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992888" cy="84124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Повышение   ответственности пешеходов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471462" cy="365125"/>
          </a:xfrm>
        </p:spPr>
        <p:txBody>
          <a:bodyPr/>
          <a:lstStyle/>
          <a:p>
            <a:pPr>
              <a:defRPr/>
            </a:pPr>
            <a:fld id="{E40847CB-4050-40F0-8AA5-434405E51F14}" type="slidenum">
              <a:rPr lang="ru-RU"/>
              <a:pPr>
                <a:defRPr/>
              </a:pPr>
              <a:t>165</a:t>
            </a:fld>
            <a:endParaRPr lang="ru-RU" dirty="0"/>
          </a:p>
        </p:txBody>
      </p:sp>
      <p:sp>
        <p:nvSpPr>
          <p:cNvPr id="164868" name="Прямоугольник 3"/>
          <p:cNvSpPr>
            <a:spLocks noChangeArrowheads="1"/>
          </p:cNvSpPr>
          <p:nvPr/>
        </p:nvSpPr>
        <p:spPr bwMode="auto">
          <a:xfrm>
            <a:off x="468313" y="1557338"/>
            <a:ext cx="79914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Специалисты склоняются к мысли, что необходимо ужесточить наказание и для пешеходов-правонарушителей, использовать видеокамеры для фиксации нарушений на пешеходных переходах, а также вести разъяснительную работу с родителями школьников, чтобы те носили на одежде специальные световозвращающие элементы.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Автомагистраль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124744"/>
          <a:ext cx="7920880" cy="4876800"/>
        </p:xfrm>
        <a:graphic>
          <a:graphicData uri="http://schemas.openxmlformats.org/drawingml/2006/table">
            <a:tbl>
              <a:tblPr/>
              <a:tblGrid>
                <a:gridCol w="7920880"/>
              </a:tblGrid>
              <a:tr h="35109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Дорога обозначенная знаком 5.1 и имеющая для каждого направления движения проезжие части, отделенные друг от друга разделительной </a:t>
                      </a: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полосой (а при её отсутствии – дорожным ограждением), без пересечений в одном уровне с другими дорогами, железнодорожными или трамвайными путями, пешеходными или велосипедными дорожками.</a:t>
                      </a:r>
                      <a:endParaRPr lang="ru-RU" sz="3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Автопоезд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628800"/>
            <a:ext cx="8064896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Механическое транспортное средство, сцепленное с прицепом (прицепами).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Велосипед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052736"/>
          <a:ext cx="8572560" cy="4828032"/>
        </p:xfrm>
        <a:graphic>
          <a:graphicData uri="http://schemas.openxmlformats.org/drawingml/2006/table">
            <a:tbl>
              <a:tblPr/>
              <a:tblGrid>
                <a:gridCol w="857256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Транспортное средство, кроме инвалидных колясок, </a:t>
                      </a: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которое имеет по крайней мере </a:t>
                      </a:r>
                      <a:r>
                        <a:rPr lang="ru-RU" sz="3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два колеса и </a:t>
                      </a: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приводится </a:t>
                      </a:r>
                      <a:r>
                        <a:rPr lang="ru-RU" sz="3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движение мускульной </a:t>
                      </a: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энергией лиц, </a:t>
                      </a:r>
                      <a:r>
                        <a:rPr lang="ru-RU" sz="3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находящихся на </a:t>
                      </a: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этом  транспортном средстве, в частности при помощи педалей или рукояток и может также иметь электродвигатель номинальной  максимальной  мощностью  в режиме длительной нагрузки, не превышающей  0,25 кВт, автоматически отключающийся на скорости более 25 км/ч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Велосипедная дорожка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628800"/>
            <a:ext cx="8784976" cy="25545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Конструктивно отделенный от проезжей части и тротуара элемент дороги 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(либо отдельная дорога), предназначенный для движения велосипедистов и обозначенный знаком 4.4.1.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3" name="Рисунок 2" descr="http://rosavtodor.ru/storage/c/2014/03/24/1395651084_099929_4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143799" cy="505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43042" y="428604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КОНСТРУКЦИЯ ДОРОГИ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Водитель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1844824"/>
          <a:ext cx="8136904" cy="2804160"/>
        </p:xfrm>
        <a:graphic>
          <a:graphicData uri="http://schemas.openxmlformats.org/drawingml/2006/table">
            <a:tbl>
              <a:tblPr/>
              <a:tblGrid>
                <a:gridCol w="813690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Лицо, управляющее каким-либо транспортным средством, погонщик, ведущий по дороге вьючных верховых животных или стадо. К нему приравнивается обучающий вождению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Вынужденная остановка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556792"/>
          <a:ext cx="8572560" cy="3364992"/>
        </p:xfrm>
        <a:graphic>
          <a:graphicData uri="http://schemas.openxmlformats.org/drawingml/2006/table">
            <a:tbl>
              <a:tblPr/>
              <a:tblGrid>
                <a:gridCol w="857256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Прекращение движения транспортного средства из-за его технической неисправности или опасности, создаваемой перевозимым грузом, состоянием водителя (пассажира) или появлением препятствия на дороге.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000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Главная дорога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688848"/>
          <a:ext cx="8715436" cy="6169152"/>
        </p:xfrm>
        <a:graphic>
          <a:graphicData uri="http://schemas.openxmlformats.org/drawingml/2006/table">
            <a:tbl>
              <a:tblPr/>
              <a:tblGrid>
                <a:gridCol w="8715436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Дорога, обозначенная знаками 2.1, 2.3.1 – 2.3.7 или 5.1, по отношению к пересекаемой (примыкающей или дорога с твердым покрытием (асфальто- и цементобетон, каменные материалы и тому подобное) по отношению к грунтовой, либо любая дорога по отношению к выездам с прилегающих территорий. Наличие на второстепенной дороге непосредственно перед перекрестком участка с покрытием не делает её равной по значению с пересекаемой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Дневные ходовые огни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43042" y="1428736"/>
            <a:ext cx="6215106" cy="31085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Внешние световые приборы, предназначенные для улучшения видимости движущегося транспортного средства спереди в светлое время суток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6864" cy="8412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Дорога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000108"/>
          <a:ext cx="8419806" cy="3925824"/>
        </p:xfrm>
        <a:graphic>
          <a:graphicData uri="http://schemas.openxmlformats.org/drawingml/2006/table">
            <a:tbl>
              <a:tblPr/>
              <a:tblGrid>
                <a:gridCol w="8419806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Обустроенная или приспособленная и используемая для движения транспортных средств полоса земли либо поверхность искусственного сооружения</a:t>
                      </a: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. Включает в себя одну или несколько проезжих частей, а также трамвайные пути, тротуары, обочины и разделительные полосы при их наличии.</a:t>
                      </a:r>
                      <a:endParaRPr lang="ru-RU" sz="3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Дорожное движение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700808"/>
            <a:ext cx="8429684" cy="20621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Совокупность общественных отношений, возникающих в процессе перемещения людей и грузов с помощью транспортных средств или без таковых в пределах дорог.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Дорожно-транспортное происшествие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643050"/>
            <a:ext cx="8280920" cy="30469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Событие, возникшее в процессе движения по дороге транспортного средства и с его участием, при котором погибли или ранены люди, повреждены транспортные средства, сооружения, грузы либо причинен иной материальный ущерб.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Железнодорожный переезд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2" y="1916832"/>
          <a:ext cx="7200800" cy="1682496"/>
        </p:xfrm>
        <a:graphic>
          <a:graphicData uri="http://schemas.openxmlformats.org/drawingml/2006/table">
            <a:tbl>
              <a:tblPr/>
              <a:tblGrid>
                <a:gridCol w="72008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Пересечение дороги </a:t>
                      </a:r>
                      <a:endParaRPr lang="ru-RU" sz="3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с </a:t>
                      </a: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железнодорожными путями </a:t>
                      </a:r>
                      <a:endParaRPr lang="ru-RU" sz="3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одном уровне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Маршрутное транспортное средство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556792"/>
          <a:ext cx="8643998" cy="3364992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Транспортное средство общего пользования (автобус, троллейбус, трамвай), предназначенное для перевозки по дорогам людей и движущееся по установленному маршруту с обозначенными местами остановок.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Механическое транспортное средство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772816"/>
          <a:ext cx="8643998" cy="2243328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Транспортное средство, </a:t>
                      </a: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приводимое </a:t>
                      </a: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в движение двигателем. Термин </a:t>
                      </a: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распространяется  также </a:t>
                      </a: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на любые тракторы и самоходные машины.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6632"/>
            <a:ext cx="8229600" cy="59772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ПРИЛЕГАЮЩАЯ ТЕРРИТОРИЯ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714356"/>
            <a:ext cx="8750331" cy="2214577"/>
          </a:xfrm>
        </p:spPr>
        <p:txBody>
          <a:bodyPr>
            <a:normAutofit fontScale="47500" lnSpcReduction="20000"/>
          </a:bodyPr>
          <a:lstStyle/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Территория, непосредственно прилегающая к дороге </a:t>
            </a:r>
            <a:r>
              <a:rPr lang="en-US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и не предназначенная для сквозного движения транспортных средств (дворы, жилые массивы, автостоянки, АЗС, предприятия и тому подобное). Движение по прилегающей территории осуществляется </a:t>
            </a:r>
            <a:r>
              <a:rPr lang="en-US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в соответствии с Правилами.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DD8FF-DF26-45F8-BD5C-8CAE6E845350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88340"/>
            <a:ext cx="2786082" cy="209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79212"/>
            <a:ext cx="2857520" cy="214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4620882"/>
            <a:ext cx="2714644" cy="203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500570"/>
            <a:ext cx="2833762" cy="212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34" cy="6429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Мопед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928671"/>
            <a:ext cx="8567812" cy="51398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Двух- или трехколесное </a:t>
            </a:r>
          </a:p>
          <a:p>
            <a:pPr algn="just">
              <a:lnSpc>
                <a:spcPct val="8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механическое транспортное  средство, максимальная конструктивная скорость которого не превышает  50 км/ч, имеющее двигатель  внутреннего  сгорания с рабочим объемом, не превышающим 50 куб. см, или  электродвигатель  номинальной максимальной  мощностью  в режиме длительной нагрузки более 0,25 кВт и менее  4 кВт. 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Мотоцикл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556792"/>
            <a:ext cx="8928992" cy="30469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Двухколесное механическое транспортное средство  с боковым прицепом или без него. К ним приравниваются трех и четырехколесные механические транспортные средства, имеющие массу в снаряженном состоянии не более 400 кг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Населенный пункт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1700808"/>
          <a:ext cx="8064896" cy="1682496"/>
        </p:xfrm>
        <a:graphic>
          <a:graphicData uri="http://schemas.openxmlformats.org/drawingml/2006/table">
            <a:tbl>
              <a:tblPr/>
              <a:tblGrid>
                <a:gridCol w="806489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Застроенная территория, въезды на которую и выезды с которой обозначены знаками 5.23.1 – 5.26.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Недостаточная видимость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916832"/>
          <a:ext cx="7776864" cy="1682496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Видимость дороги </a:t>
                      </a: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менее </a:t>
                      </a: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300 метров </a:t>
                      </a:r>
                      <a:endParaRPr lang="ru-RU" sz="3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условиях тумана, дождя, снегопада и тому подобного, а также в сумерки.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Обгон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7" y="1484784"/>
            <a:ext cx="8352928" cy="35394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Опережение одного или нескольких транспортных средств, связанное с выездом на полосу (сторону проезжей части), предназначенную для встречного движения, и с последующим возвращением на ранее занимаемую полосу (сторону проезжей части).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Обочина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1700808"/>
          <a:ext cx="7992888" cy="3925824"/>
        </p:xfrm>
        <a:graphic>
          <a:graphicData uri="http://schemas.openxmlformats.org/drawingml/2006/table">
            <a:tbl>
              <a:tblPr/>
              <a:tblGrid>
                <a:gridCol w="799288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Элемент дороги, примыкающий непосредственно к проезжей части на одном уровне с ней, отличающийся типом покрытия или выделенный с помощью разметки, используемый для движения, остановки и стоянки в соответствии с Правилами.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Ограниченная видимость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484784"/>
          <a:ext cx="8429684" cy="3364992"/>
        </p:xfrm>
        <a:graphic>
          <a:graphicData uri="http://schemas.openxmlformats.org/drawingml/2006/table">
            <a:tbl>
              <a:tblPr/>
              <a:tblGrid>
                <a:gridCol w="842968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Видимость водителем дороги в направлении движения, ограниченная рельефом местности, геометрическими параметрами дороги, растительностью, строениями, сооружениями или иными объектами, в том числе транспортными средствами.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Опасность для движения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628800"/>
            <a:ext cx="8501122" cy="25545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Ситуация возникшая в процессе дорожного движения, при которой продолжение движения в том же направлении и с той же скоростью создает угрозу возникновения дорожно-транспортного происшествия.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Опасный груз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1214422"/>
            <a:ext cx="7992888" cy="40318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Вещества, изделия из них, отходы производственной и иной хозяйственной деятельности, которые в силу присущих им свойств могут при перевозке создать угрозу для жизни и здоровья людей, нанести вред окружающей среде, повредить или уничтожить материальные ценности.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Опережение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700808"/>
            <a:ext cx="8280920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Движение транспортного средства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 скоростью, большей скорости попутного транспортного средства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3" name="Рисунок 2" descr="http://carsguru.net/f/pdd/qpic-16.jpg?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64386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3" name="Rectangle 1"/>
          <p:cNvSpPr>
            <a:spLocks noChangeArrowheads="1"/>
          </p:cNvSpPr>
          <p:nvPr/>
        </p:nvSpPr>
        <p:spPr bwMode="auto">
          <a:xfrm>
            <a:off x="285720" y="5000636"/>
            <a:ext cx="85725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какой максимальной скоростью Вы можете продолжить движение за знаком?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60 км/ч.2. 50 км/ч.3. 30 км/ч.4.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км/ч.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Организованная перевозка группы детей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857232"/>
          <a:ext cx="8572560" cy="5047488"/>
        </p:xfrm>
        <a:graphic>
          <a:graphicData uri="http://schemas.openxmlformats.org/drawingml/2006/table">
            <a:tbl>
              <a:tblPr/>
              <a:tblGrid>
                <a:gridCol w="857256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Перевозка в автобусе, </a:t>
                      </a: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не относящемуся к маршрутному транспортному </a:t>
                      </a: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средству,</a:t>
                      </a:r>
                      <a:r>
                        <a:rPr lang="ru-RU" sz="3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группы детей численностью 8 и более человек, осуществляемая без их законных представителей, за исключением случая, когда законный(</a:t>
                      </a:r>
                      <a:r>
                        <a:rPr lang="ru-RU" sz="32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ые</a:t>
                      </a:r>
                      <a:r>
                        <a:rPr lang="ru-RU" sz="3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) представитель(и) является(</a:t>
                      </a:r>
                      <a:r>
                        <a:rPr lang="ru-RU" sz="32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ются</a:t>
                      </a:r>
                      <a:r>
                        <a:rPr lang="ru-RU" sz="3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) назначенным(и) сопровождающим(и) или назначенным медицинским работником.</a:t>
                      </a:r>
                      <a:endParaRPr lang="ru-RU" sz="3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41248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Организованная пешая коло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7992888" cy="20621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Обозначенная в соответствии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пунктом 4.2 Правил группа людей, совместно движущихся по дороге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одном направлении.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102635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Организованная транспортная колонна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214422"/>
            <a:ext cx="8643998" cy="5509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Группа из трех и более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механических транспортных средств, следующих непосредственно друг за другом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одной и той же полосе движения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постоянно включенными фарами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сопровождении головного транспортного средства с нанесенными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наружные поверхности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специальными цветографическими схемами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включенными проблесковыми маячками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синего и красного цветов.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Остановка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844824"/>
          <a:ext cx="7776864" cy="3364992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Преднамеренное прекращение движения транспортного средства на время до 5 минут, а также на большее, если это необходимо для посадки или высадки пассажиров либо загрузки или разгрузки транспортного средства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194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142984"/>
            <a:ext cx="8858312" cy="54107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358775" algn="just">
              <a:lnSpc>
                <a:spcPct val="9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Элемент обустройства дороги, разделяющий полосы движения противоположных направлений (в том числе и полосы для велосипедистов), конструктивно выделенный бордюрным камнем над проезжей частью дороги или обозначенный техническими средствами организации дорожного движения и предназначенный для остановки пешеходов при переходе проезжей части дороги. К островку безопасности может относиться часть разделительной полосы, через которую проложен пешеходный переход.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428604"/>
            <a:ext cx="4678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Островок безопасности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Пассажир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772816"/>
          <a:ext cx="8643998" cy="2804160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Лицо кроме водителя находящееся </a:t>
                      </a:r>
                      <a:endParaRPr lang="ru-RU" sz="3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транспортном средстве (на нем), </a:t>
                      </a:r>
                      <a:endParaRPr lang="ru-RU" sz="3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также лицо, которое </a:t>
                      </a: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входит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 в транспортное </a:t>
                      </a: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средство или выходит из </a:t>
                      </a:r>
                      <a:endParaRPr lang="ru-RU" sz="3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транспортного </a:t>
                      </a: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средства.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Перекресток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500174"/>
          <a:ext cx="8534182" cy="3364992"/>
        </p:xfrm>
        <a:graphic>
          <a:graphicData uri="http://schemas.openxmlformats.org/drawingml/2006/table">
            <a:tbl>
              <a:tblPr/>
              <a:tblGrid>
                <a:gridCol w="853418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Место пересечения, примыкания или разветвления дорог на одном уровне, ограниченное воображаемыми линиями, соединяющими соответственно противоположные, наиболее удаленные от центра начала закруглений проезжих </a:t>
                      </a: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частей</a:t>
                      </a: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Перестроение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280920" cy="20621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Выезд из занимаемой полосы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или занимаемого ряда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сохранением первоначального направления движения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198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142984"/>
            <a:ext cx="8286808" cy="541071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Лицо, находящееся вне транспортного средства на дороге либо на пешеходной или велопешеходной дорожке и не производящее на них работу. К пешеходам приравниваются лица, передвигающиеся в инвалидных колясках без двигателя, ведущие велосипед, мопед, мотоцикл, везущие санки, тележку, детскую или инвалидную коляску, а также использующие для передвижения роликовые коньки, самокаты и иные средства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214290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ПЕШЕХОД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Пешеходная дорожка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628800"/>
            <a:ext cx="8352928" cy="20621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Обустроенная или приспособленная для движения пешеходов полоса земли либо поверхность искусственного сооружения, обозначенная знаком 4.5.1.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692696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Правильное использование терминов и понятий, применяемых при обучении детей правилам безопасного поведения на дорогах, позволяет довести до сознания обучаемых реальное отражение дорожной среды и взаимосвязи терминов транспортной классификации и правил дорожного движения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232449" name="Rectangle 1"/>
          <p:cNvSpPr>
            <a:spLocks noChangeArrowheads="1"/>
          </p:cNvSpPr>
          <p:nvPr/>
        </p:nvSpPr>
        <p:spPr bwMode="auto">
          <a:xfrm>
            <a:off x="214282" y="500042"/>
            <a:ext cx="87154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МОГУТ ДВИГАТЬСЯ ПЕШЕХОДЫ В ЖИЛОЙ ЗОНЕ?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по тротуарам.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тротуарам и в один ряд по краю проезжей части.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тротуарам и по всей ширине проезжей части.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Пешеходная зона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8568952" cy="20621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Территория, предназначенная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движения пешеходов,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начало и конец которой обозначены соответственно знаками 5.33 и 5.34.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10977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Пешеходная и велосипедная дорожка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785926"/>
            <a:ext cx="8568952" cy="30469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Конструктивно отделенный от проезжей части элемент дороги (либо отдельная дорога), предназначенный для раздельного или совместного с пешеходами движения велосипедистов и обозначенный знаками 4.5.2 - 4.5.7.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Пешеходный переход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844824"/>
          <a:ext cx="8208912" cy="2441432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2441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Участок проезжей части, обозначенный соответствующими знаками и (или) разметкой и выделенный для движения пешеходов через дорогу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Полоса движения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2006917"/>
          <a:ext cx="7920880" cy="2243328"/>
        </p:xfrm>
        <a:graphic>
          <a:graphicData uri="http://schemas.openxmlformats.org/drawingml/2006/table">
            <a:tbl>
              <a:tblPr/>
              <a:tblGrid>
                <a:gridCol w="79208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Любая из продольных полос проезжей части, обозначенная разметкой и имеющая ширину, достаточную для движения автомобилей в один ряд.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Полоса для велосипедистов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556792"/>
            <a:ext cx="8352928" cy="25545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Полоса проезжей части, предназначенная для движения  на велосипедах и мопедах, отделенная от остальной проезжей части горизонтальной разметкой и обозначенная знаком 5.14.2.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Преимущество (приоритет)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628800"/>
            <a:ext cx="8424937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Право на первоочередное движение в намеченном направлении по отношению к другим участникам дорожного движения.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Препятствие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8352929" cy="5509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Неподвижный объект на полосе движения (неисправное или поврежденное транспортное средство, дефект проезжей части, посторонние предметы и т.п.) не позволяющий продолжить движение по этой полосе.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является этим термином затор или транспортное средство, остановившееся на этой полосе движения в соответствии с требованиями Правил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Прилегающая территория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844824"/>
          <a:ext cx="7704856" cy="3364992"/>
        </p:xfrm>
        <a:graphic>
          <a:graphicData uri="http://schemas.openxmlformats.org/drawingml/2006/table">
            <a:tbl>
              <a:tblPr/>
              <a:tblGrid>
                <a:gridCol w="770485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Территория, непосредственно прилегающая к дороге и не предназначенная для сквозного движения транспортных средств (дворы, жилые массивы, автостоянки, АЗС, предприятия и тому подобное).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Прицеп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628800"/>
            <a:ext cx="8215370" cy="30469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Транспортное средство,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оборудованное двигателем и предназначенное для движения в составе с механическим транспортным средством. Термин распространяется также на полуприцепы и прицепы-роспуски.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Проезжая часть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2132856"/>
          <a:ext cx="7704856" cy="1682496"/>
        </p:xfrm>
        <a:graphic>
          <a:graphicData uri="http://schemas.openxmlformats.org/drawingml/2006/table">
            <a:tbl>
              <a:tblPr/>
              <a:tblGrid>
                <a:gridCol w="770485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Элемент дороги, предназначенный для движения безрельсовых транспортных средств.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229377" name="Rectangle 1"/>
          <p:cNvSpPr>
            <a:spLocks noChangeArrowheads="1"/>
          </p:cNvSpPr>
          <p:nvPr/>
        </p:nvSpPr>
        <p:spPr bwMode="auto">
          <a:xfrm>
            <a:off x="357158" y="357166"/>
            <a:ext cx="850112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ДЕЙСТВИЯ ЗАПРЕЩЕНЫ В ЖИЛОЙ ЗОНЕ?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169988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Только учебная езда.</a:t>
            </a:r>
          </a:p>
          <a:p>
            <a:pPr marL="1169988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Только стоянка с работающим двигателем.</a:t>
            </a:r>
          </a:p>
          <a:p>
            <a:pPr marL="1169988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сквозное движение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1169988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 вышеперечисленные действия.</a:t>
            </a:r>
          </a:p>
          <a:p>
            <a:pPr marL="1169988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Разделительная полоса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340768"/>
          <a:ext cx="7992888" cy="3364992"/>
        </p:xfrm>
        <a:graphic>
          <a:graphicData uri="http://schemas.openxmlformats.org/drawingml/2006/table">
            <a:tbl>
              <a:tblPr/>
              <a:tblGrid>
                <a:gridCol w="799288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Элемент дороги, выделенный конструктивно и (или) с помощью разметки 1.2.1, разделяющий смежные проезжие части и не предназначенный для движения и остановки транспортных средств.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Разрешенная максимальная масса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124744"/>
            <a:ext cx="8136904" cy="48197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Масса снаряженного транспортного средства с грузом, водителем и пассажирами, установленная предприятием-изготовителем в качестве максимально допустимой. </a:t>
            </a: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 разрешенную максимальную массу состава транспортных средств, </a:t>
            </a: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то есть сцепленных и движущихся как одно целое, принимается сумма разрешенных максимальных масс транспортных средств, </a:t>
            </a: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входящих в состав.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Регулировщик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4" y="1268760"/>
          <a:ext cx="7488832" cy="3925824"/>
        </p:xfrm>
        <a:graphic>
          <a:graphicData uri="http://schemas.openxmlformats.org/drawingml/2006/table">
            <a:tbl>
              <a:tblPr/>
              <a:tblGrid>
                <a:gridCol w="748883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Лицо, наделенное в установленном порядке полномочиями по регулированию дорожного движения с помощью сигналов, установленных Правилами дорожного движения, и непосредственно осуществляющее указанное регулирование.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Стоянка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1628800"/>
          <a:ext cx="7776864" cy="3364992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Преднамеренное прекращение движения транспортного средства на время более </a:t>
                      </a: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минут по причинам, не связанным с посадкой или высадкой пассажиров, либо загрузкой или разгрузкой транспортного средства.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Темное время суток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412776"/>
            <a:ext cx="7920880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Промежуток времени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 конца вечерних сумерек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 начала утренних сумерек.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Транспортное средство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2132856"/>
          <a:ext cx="8572560" cy="1682496"/>
        </p:xfrm>
        <a:graphic>
          <a:graphicData uri="http://schemas.openxmlformats.org/drawingml/2006/table">
            <a:tbl>
              <a:tblPr/>
              <a:tblGrid>
                <a:gridCol w="85725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Устройство, предназначенное </a:t>
                      </a:r>
                      <a:endParaRPr lang="ru-RU" sz="3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перевозки по дорогам людей, грузов или оборудования, установленного на нем.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Тротуар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1844824"/>
          <a:ext cx="7776864" cy="2243328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Элемент дороги, предназначенный для движения пешеходов и примыкающий к проезжей части или отделенный от неё газоном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217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357298"/>
            <a:ext cx="8429684" cy="40318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Требование, означающее, что участник дорожного движения не должен начинать, возобновлять или продолжать движение, осуществлять какой-либо маневр, если это может вынудить других участников движения, имеющих по отношению к нему преимущество, изменить направление движения или скорость.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642918"/>
            <a:ext cx="3259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Уступить дорогу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Участник дорожного движения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571612"/>
          <a:ext cx="7992888" cy="2510020"/>
        </p:xfrm>
        <a:graphic>
          <a:graphicData uri="http://schemas.openxmlformats.org/drawingml/2006/table">
            <a:tbl>
              <a:tblPr/>
              <a:tblGrid>
                <a:gridCol w="7992888"/>
              </a:tblGrid>
              <a:tr h="2510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Лицо, принимающее непосредственное участие в процессе движения в качестве водителя, пешехода, пассажира транспортного средства.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219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28860" y="214290"/>
            <a:ext cx="3794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Школьный автобус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357298"/>
            <a:ext cx="8143932" cy="50167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Специализированное транспортное средство (автобус), соответствующее требованиям к транспортным средствам для перевозки детей, установленным законодательством о техническом регулировании, и принадлежащее на праве собственности или на ином законном основании дошкольной образовательной или общеобразовательной организации.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0" y="285728"/>
          <a:ext cx="9251504" cy="6447142"/>
        </p:xfrm>
        <a:graphic>
          <a:graphicData uri="http://schemas.openxmlformats.org/presentationml/2006/ole">
            <p:oleObj spid="_x0000_s37890" name="Worksheet" r:id="rId3" imgW="15963967" imgH="10820282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 rot="10800000" flipV="1">
            <a:off x="1143000" y="2997200"/>
            <a:ext cx="695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БЛАГОДАРЮ ЗА ВНИМАНИЕ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B2A29-F5E1-44F6-8D35-82A0A300473B}" type="slidenum">
              <a:rPr lang="ru-RU"/>
              <a:pPr>
                <a:defRPr/>
              </a:pPr>
              <a:t>220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ТРОТУАР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80728"/>
            <a:ext cx="8106694" cy="2591148"/>
          </a:xfrm>
        </p:spPr>
        <p:txBody>
          <a:bodyPr lIns="0" anchor="b" anchorCtr="0">
            <a:noAutofit/>
          </a:bodyPr>
          <a:lstStyle/>
          <a:p>
            <a:pPr lvl="1" algn="just"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Элемент дороги, предназначенный для движения пешеходов и примыкающий к проезжей части или к велосипедной дорожке либо отделенный от них газоном.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D1D2B-342B-4BC9-9BE7-7F6B2204FE2E}" type="slidenum">
              <a:rPr lang="ru-RU"/>
              <a:pPr>
                <a:defRPr/>
              </a:pPr>
              <a:t>23</a:t>
            </a:fld>
            <a:endParaRPr lang="ru-RU"/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4813"/>
            <a:ext cx="4572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5" descr="1275083085_pict1-54074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14752"/>
            <a:ext cx="428466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AutoShape 6"/>
          <p:cNvSpPr>
            <a:spLocks noChangeArrowheads="1"/>
          </p:cNvSpPr>
          <p:nvPr/>
        </p:nvSpPr>
        <p:spPr bwMode="auto">
          <a:xfrm>
            <a:off x="8215338" y="5072074"/>
            <a:ext cx="539750" cy="142875"/>
          </a:xfrm>
          <a:prstGeom prst="leftRightArrow">
            <a:avLst>
              <a:gd name="adj1" fmla="val 50000"/>
              <a:gd name="adj2" fmla="val 7555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2" name="Line 7"/>
          <p:cNvSpPr>
            <a:spLocks noChangeShapeType="1"/>
          </p:cNvSpPr>
          <p:nvPr/>
        </p:nvSpPr>
        <p:spPr bwMode="auto">
          <a:xfrm flipH="1">
            <a:off x="8502676" y="3714752"/>
            <a:ext cx="355604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71435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ОБОЧИНА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0" y="785794"/>
            <a:ext cx="9144000" cy="2571768"/>
          </a:xfrm>
        </p:spPr>
        <p:txBody>
          <a:bodyPr lIns="216000">
            <a:noAutofit/>
          </a:bodyPr>
          <a:lstStyle/>
          <a:p>
            <a:pPr marL="0" indent="357188" algn="just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Элемент дороги, примыкающий непосредственно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проезжей части на одном уровне с ней, отличающийся  типом  покрытия или выделенный с помощью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разметки 1.2,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используемый для движения, остановки и стоянки  в соответствии с настоящими Правилами.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3AA5B-CA44-4BE5-8970-607E4C649C5E}" type="slidenum">
              <a:rPr lang="ru-RU"/>
              <a:pPr>
                <a:defRPr/>
              </a:pPr>
              <a:t>24</a:t>
            </a:fld>
            <a:endParaRPr lang="ru-RU"/>
          </a:p>
        </p:txBody>
      </p:sp>
      <p:pic>
        <p:nvPicPr>
          <p:cNvPr id="48133" name="Picture 4" descr="Разметка 1.2.1 и 1.2.2"/>
          <p:cNvPicPr>
            <a:picLocks noChangeAspect="1" noChangeArrowheads="1"/>
          </p:cNvPicPr>
          <p:nvPr/>
        </p:nvPicPr>
        <p:blipFill>
          <a:blip r:embed="rId2" cstate="print"/>
          <a:srcRect r="53406"/>
          <a:stretch>
            <a:fillRect/>
          </a:stretch>
        </p:blipFill>
        <p:spPr bwMode="auto">
          <a:xfrm>
            <a:off x="214282" y="3571876"/>
            <a:ext cx="3384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571876"/>
            <a:ext cx="4572000" cy="278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AutoShape 6"/>
          <p:cNvSpPr>
            <a:spLocks noChangeArrowheads="1"/>
          </p:cNvSpPr>
          <p:nvPr/>
        </p:nvSpPr>
        <p:spPr bwMode="auto">
          <a:xfrm>
            <a:off x="6084888" y="5876925"/>
            <a:ext cx="2159000" cy="288925"/>
          </a:xfrm>
          <a:prstGeom prst="leftRightArrow">
            <a:avLst>
              <a:gd name="adj1" fmla="val 50000"/>
              <a:gd name="adj2" fmla="val 14945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8136" name="Picture 7" descr="Разметка 1.2.1 и 1.2.2"/>
          <p:cNvPicPr>
            <a:picLocks noChangeAspect="1" noChangeArrowheads="1"/>
          </p:cNvPicPr>
          <p:nvPr/>
        </p:nvPicPr>
        <p:blipFill>
          <a:blip r:embed="rId2" cstate="print"/>
          <a:srcRect l="53406"/>
          <a:stretch>
            <a:fillRect/>
          </a:stretch>
        </p:blipFill>
        <p:spPr bwMode="auto">
          <a:xfrm>
            <a:off x="214282" y="5000636"/>
            <a:ext cx="34194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212993" name="Rectangle 1"/>
          <p:cNvSpPr>
            <a:spLocks noChangeArrowheads="1"/>
          </p:cNvSpPr>
          <p:nvPr/>
        </p:nvSpPr>
        <p:spPr bwMode="auto">
          <a:xfrm>
            <a:off x="357158" y="714356"/>
            <a:ext cx="8429652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ЯВЛЯЮТСЯ ЛИ ТРОТУАРЫ И ОБОЧИНЫ ЧАСТЬЮ ДОРОГИ?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1073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Являются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1073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Являются только обочины.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1073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Не являются.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СТОЯНКА НА ОБОЧИНЕ</a:t>
            </a:r>
          </a:p>
        </p:txBody>
      </p:sp>
      <p:pic>
        <p:nvPicPr>
          <p:cNvPr id="50179" name="Picture 2" descr="E:\Лекция 19.10\Рисунки\обочина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30363" y="1554163"/>
            <a:ext cx="6035675" cy="4525962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B929C-2221-4731-BC0B-1C35EB87EC6D}" type="slidenum">
              <a:rPr lang="ru-RU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ПРОЕЗЖАЯ ЧАСТЬ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144000" cy="86330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Элемент дороги, предназначенный для движения безрельсовых транспортных средств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EE425-3D57-4FC0-BC58-256526061256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27</a:t>
            </a:fld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3" name="Picture 5" descr="1275083085_pict1-5407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3150" y="2133599"/>
            <a:ext cx="4436568" cy="358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3743325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365104"/>
            <a:ext cx="3089275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AutoShape 10"/>
          <p:cNvSpPr>
            <a:spLocks noChangeArrowheads="1"/>
          </p:cNvSpPr>
          <p:nvPr/>
        </p:nvSpPr>
        <p:spPr bwMode="auto">
          <a:xfrm>
            <a:off x="7524750" y="3860800"/>
            <a:ext cx="1223963" cy="144463"/>
          </a:xfrm>
          <a:prstGeom prst="leftRightArrow">
            <a:avLst>
              <a:gd name="adj1" fmla="val 50000"/>
              <a:gd name="adj2" fmla="val 18878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7" name="AutoShape 11"/>
          <p:cNvSpPr>
            <a:spLocks noChangeArrowheads="1"/>
          </p:cNvSpPr>
          <p:nvPr/>
        </p:nvSpPr>
        <p:spPr bwMode="auto">
          <a:xfrm>
            <a:off x="5580063" y="3500438"/>
            <a:ext cx="1223962" cy="146050"/>
          </a:xfrm>
          <a:prstGeom prst="leftRightArrow">
            <a:avLst>
              <a:gd name="adj1" fmla="val 50000"/>
              <a:gd name="adj2" fmla="val 18662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3" name="Рисунок 2" descr="http://carsguru.net/f/pdd/qpic-61.jpg?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28"/>
            <a:ext cx="71438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500034" y="4357694"/>
            <a:ext cx="8001056" cy="2369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ПРОЕЗЖАЯ ЧАСТЬ ДАННОЙ ДОРОГИ ИМЕЕТ: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25412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Одну полосу для движения.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25412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Две полосы для движения.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25412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Три полосы для движения.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РАЗДЕЛИТЕЛЬНАЯ ПОЛОСА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8748713" cy="18288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Элемент дороги, выделенный конструктивно и (или) с помощью разметки 1.2, разделяющий смежные проезжие части и не предназначенный для движения и остановки транспортных средств.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2FB79-A8CA-4C37-94BC-F53FB7A4229B}" type="slidenum">
              <a:rPr lang="ru-RU"/>
              <a:pPr>
                <a:defRPr/>
              </a:pPr>
              <a:t>29</a:t>
            </a:fld>
            <a:endParaRPr lang="ru-RU"/>
          </a:p>
        </p:txBody>
      </p:sp>
      <p:pic>
        <p:nvPicPr>
          <p:cNvPr id="553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439261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645025"/>
            <a:ext cx="4071934" cy="271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571480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ТРАНСПОРТНУЮ КЛАССИФИКАЦИЮ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ПРЕДСТАВИМ В ВИДЕ ПИРАМИДЫ ОТРАЖАЮЩЕЙ ИЕРАРХИЮ ПОНЯТИЙ ПОДРАЗДЕЛЯЮЩИХСЯ НА: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Раздел – Транспорт;</a:t>
            </a:r>
          </a:p>
          <a:p>
            <a:pPr marL="514350" indent="-51435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Подраздел – «Виды транспорта»;</a:t>
            </a:r>
          </a:p>
          <a:p>
            <a:pPr marL="514350" indent="-51435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 Классы  «Отрасли транспорта»;</a:t>
            </a:r>
          </a:p>
          <a:p>
            <a:pPr marL="514350" indent="-51435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Типы – «Транспортные средства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>
          <a:xfrm>
            <a:off x="428596" y="291738"/>
            <a:ext cx="8229600" cy="99412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РАЗДЕЛИТЕЛЬНАЯ ПОЛОСА</a:t>
            </a:r>
          </a:p>
        </p:txBody>
      </p:sp>
      <p:pic>
        <p:nvPicPr>
          <p:cNvPr id="57347" name="Picture 2" descr="E:\Лекция 19.10\Рисунки\РП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838" y="1341438"/>
            <a:ext cx="8602662" cy="5256212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957B-9C5C-4765-92D9-E165D5A4D685}" type="slidenum">
              <a:rPr lang="ru-RU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3" name="Рисунок 2" descr="http://carsguru.net/f/pdd/qpic-481.jpg?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35824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49" name="Rectangle 1"/>
          <p:cNvSpPr>
            <a:spLocks noChangeArrowheads="1"/>
          </p:cNvSpPr>
          <p:nvPr/>
        </p:nvSpPr>
        <p:spPr bwMode="auto">
          <a:xfrm>
            <a:off x="214282" y="3995678"/>
            <a:ext cx="8429684" cy="28623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КАКОМ РИСУНКЕ ИЗОБРАЖЕНА ДОРОГА С РАЗДЕЛИТЕЛЬНОЙ ПОЛОСОЙ?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1073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Только на правом.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1073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На обоих.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1073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Ни на одном.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32</a:t>
            </a:fld>
            <a:endParaRPr lang="ru-RU" dirty="0"/>
          </a:p>
        </p:txBody>
      </p:sp>
      <p:pic>
        <p:nvPicPr>
          <p:cNvPr id="3" name="Рисунок 2" descr="http://carsguru.net/f/pdd/qpic-361.jpg?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75009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01" name="Rectangle 1"/>
          <p:cNvSpPr>
            <a:spLocks noChangeArrowheads="1"/>
          </p:cNvSpPr>
          <p:nvPr/>
        </p:nvSpPr>
        <p:spPr bwMode="auto">
          <a:xfrm>
            <a:off x="357158" y="4286256"/>
            <a:ext cx="8215370" cy="2369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ПРОЕЗЖИХ ЧАСТЕЙ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ИМЕЕТ ДАННАЯ ДОРОГА?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424113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Одну.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424113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2424113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Четыре.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ПОЛОСА ДВИЖЕНИЯ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8858280" cy="2808288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Любая из продольных полос проезжей части, обозначенная или не обозначенная разметкой и имеющая ширину, достаточную для движения автомобилей в один ряд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5B75A-FDA1-47C4-976E-D4BFBE4FC006}" type="slidenum">
              <a:rPr lang="ru-RU"/>
              <a:pPr>
                <a:defRPr/>
              </a:pPr>
              <a:t>33</a:t>
            </a:fld>
            <a:endParaRPr lang="ru-RU"/>
          </a:p>
        </p:txBody>
      </p:sp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786190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143380"/>
            <a:ext cx="47529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34</a:t>
            </a:fld>
            <a:endParaRPr lang="ru-RU" dirty="0"/>
          </a:p>
        </p:txBody>
      </p:sp>
      <p:pic>
        <p:nvPicPr>
          <p:cNvPr id="3" name="Рисунок 2" descr="http://carsguru.net/f/pdd/qpic-461.jpg?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52"/>
            <a:ext cx="742955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3" name="Rectangle 1"/>
          <p:cNvSpPr>
            <a:spLocks noChangeArrowheads="1"/>
          </p:cNvSpPr>
          <p:nvPr/>
        </p:nvSpPr>
        <p:spPr bwMode="auto">
          <a:xfrm>
            <a:off x="714348" y="4919008"/>
            <a:ext cx="7572396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ПОЛОС ДЛЯ ДВИЖЕНИЯ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ИМЕЕТ ДАННАЯ ДОРОГА?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1073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Две.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1073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Четыре.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229600" cy="64291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ПЕШЕХОДНЫЙ ПЕРЕХОД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0" y="642918"/>
            <a:ext cx="9001156" cy="12954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Участок проезжей части,  трамвайных путей обозначенный знаками  5.19.1, 5.19.2  и (или) разметкой  1.14.1 - 1.14.2  и выделенный для движения    пешеходов через дорогу.  При отсутствии разметки ширина пешеходного перехода определяется расстоянием между знаками 5.19.1 и 5.19.2. 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21AD9-DB8B-44B8-BD91-DE893A11B044}" type="slidenum">
              <a:rPr lang="ru-RU"/>
              <a:pPr>
                <a:defRPr/>
              </a:pPr>
              <a:t>35</a:t>
            </a:fld>
            <a:endParaRPr lang="ru-RU"/>
          </a:p>
        </p:txBody>
      </p:sp>
      <p:pic>
        <p:nvPicPr>
          <p:cNvPr id="62469" name="Picture 4" descr="Пешеходный переход"/>
          <p:cNvPicPr>
            <a:picLocks noChangeAspect="1" noChangeArrowheads="1"/>
          </p:cNvPicPr>
          <p:nvPr/>
        </p:nvPicPr>
        <p:blipFill>
          <a:blip r:embed="rId2" cstate="print"/>
          <a:srcRect l="28065"/>
          <a:stretch>
            <a:fillRect/>
          </a:stretch>
        </p:blipFill>
        <p:spPr bwMode="auto">
          <a:xfrm>
            <a:off x="0" y="2420938"/>
            <a:ext cx="2638425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auto.amic.ru/images/gallery_02-2015/640.perehod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357826"/>
            <a:ext cx="1428728" cy="137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rosznakproject.ru/images/fluorescentnie/5.19_fluo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5357826"/>
            <a:ext cx="1500198" cy="135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7" name="Picture 1" descr="D:\Документы\Рисунки\04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500306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223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НАДЗЕМНЫЙ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ПЕШЕХОДНЫЙ ПЕРЕХОД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7A79C-CDD0-45AB-8345-48BBCDBA7657}" type="slidenum">
              <a:rPr lang="ru-RU"/>
              <a:pPr>
                <a:defRPr/>
              </a:pPr>
              <a:t>36</a:t>
            </a:fld>
            <a:endParaRPr lang="ru-RU"/>
          </a:p>
        </p:txBody>
      </p:sp>
      <p:pic>
        <p:nvPicPr>
          <p:cNvPr id="64516" name="Picture 2" descr="http://assets2.the-village.ru/assets/article_image-image/86/6a/1351783/article_image-image-article.9e7e2df2-372d-4d64-8185-ca1425cdd2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12875"/>
            <a:ext cx="8353425" cy="504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delanounas.ru/i/d/3/d3d3LnNkZWxhbm91bmFzLnJ1L3VwbG9hZHMvNi8xLzYxMzEzNzc0NTE5NTguanBlZz9fX2lkPTM5MzYy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2910" y="1285860"/>
            <a:ext cx="7786742" cy="4572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ПОДЗЕМНЫЙ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ПЕШЕХОДНЫЙ ПЕРЕХОД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0B1FE-ABF4-482E-8C31-B1A5814B8F02}" type="slidenum">
              <a:rPr lang="ru-RU"/>
              <a:pPr>
                <a:defRPr/>
              </a:pPr>
              <a:t>37</a:t>
            </a:fld>
            <a:endParaRPr lang="ru-RU"/>
          </a:p>
        </p:txBody>
      </p:sp>
      <p:pic>
        <p:nvPicPr>
          <p:cNvPr id="120834" name="Picture 2" descr="http://www.zelenograd24.ru/upload/iblock/598/5981e62dadbe6904c6dd97be9fdb2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6667500" cy="444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233473" name="Rectangle 1"/>
          <p:cNvSpPr>
            <a:spLocks noChangeArrowheads="1"/>
          </p:cNvSpPr>
          <p:nvPr/>
        </p:nvSpPr>
        <p:spPr bwMode="auto">
          <a:xfrm>
            <a:off x="142844" y="357166"/>
            <a:ext cx="9001156" cy="467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КАКОМ СЛУЧАЕ ВОДИТЕЛЬ ТРАНСПОРТНОГО СРЕДСТВА, ПРИБЛИЖАЮЩЕГОСЯ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НЕРЕГУЛИРУЕМОМУ ПЕШЕХОДНОМУ ПЕРЕХОДУ,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ОБЯЗАН УСТУПИТЬ ДОРОГУ ПЕШЕХОДУ?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пешеход переходит проезжую часть.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Если пешеход вступил на проезжую часть.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обоих перечисленных случаях.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86776" y="6356350"/>
            <a:ext cx="400024" cy="365125"/>
          </a:xfrm>
        </p:spPr>
        <p:txBody>
          <a:bodyPr/>
          <a:lstStyle/>
          <a:p>
            <a:fld id="{6CA22AF8-8E8D-4F39-8FAF-7767B5337595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00364" y="214290"/>
            <a:ext cx="2358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ПЕШЕХОД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000108"/>
            <a:ext cx="85011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Лицо, находящееся вне транспортного средства на дороге либо на пешеходной или велопешеходной дорожке и не производящее на них работу. К пешеходам приравниваются лица, передвигающиеся в инвалидных колясках без двигателя, ведущие велосипед, мопед, мотоцикл, везущие санки, тележку, детскую или инвалидную коляску, а также использующие для передвижения роликовые коньки, самокаты и иные средства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357299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Структура понятия транспорт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Структура [лат.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structura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]  1.Взаиморасположение и связь составных частей чего-либо; строение.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Структурирование понятия транспорт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предполагает расположение его составных частей: разделов, подразделов, классов и типов в виде структуры.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88640"/>
            <a:ext cx="8136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СТРУКТУРА И СТРУКТУРИРОВАНИЕ ПОНЯТИЯ  ТРАНСПОРТ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АВТОМАГИСТРАЛЬ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3F15C-0F70-456D-A5AD-C513F656FCA8}" type="slidenum">
              <a:rPr lang="ru-RU"/>
              <a:pPr>
                <a:defRPr/>
              </a:pPr>
              <a:t>40</a:t>
            </a:fld>
            <a:endParaRPr lang="ru-RU"/>
          </a:p>
        </p:txBody>
      </p:sp>
      <p:pic>
        <p:nvPicPr>
          <p:cNvPr id="68612" name="Рисунок 2" descr="http://xn--80aaagl8ahknbd5b5e.xn--p1ai/images/stories/theme_1/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556792"/>
            <a:ext cx="878497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ДОРОГА ДЛЯ АВТОМОБИЛЕЙ</a:t>
            </a:r>
          </a:p>
        </p:txBody>
      </p:sp>
      <p:pic>
        <p:nvPicPr>
          <p:cNvPr id="44035" name="Picture 2" descr="C:\Users\Валерий\Pictures\highway.2.sxchu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125538"/>
            <a:ext cx="7993063" cy="5029200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146E0-649B-4504-8FB9-506F47402FCA}" type="slidenum">
              <a:rPr lang="ru-RU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71604" y="142852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ГЛАВНАЯ ДОРОГА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857232"/>
            <a:ext cx="85011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Дорога обозначенная знаками 2.1, 2.3.1 – 2.3.7 или 5.1, по отношению к пересекаемой (примыкающей) или дорога с твердым покрытием (асфальто- и цементобетон, каменные материалы и тому подобное) по отношению к грунтовой, либо любая дорога по отношению к выездам с прилегающих территорий. Наличие на второстепенной дороге непосредственно перед перекрестком участка с покрытием не делает ее равной по значению с пересекаемой.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43</a:t>
            </a:fld>
            <a:endParaRPr lang="ru-RU" dirty="0"/>
          </a:p>
        </p:txBody>
      </p:sp>
      <p:sp>
        <p:nvSpPr>
          <p:cNvPr id="218113" name="Rectangle 1"/>
          <p:cNvSpPr>
            <a:spLocks noChangeArrowheads="1"/>
          </p:cNvSpPr>
          <p:nvPr/>
        </p:nvSpPr>
        <p:spPr bwMode="auto">
          <a:xfrm>
            <a:off x="500034" y="571480"/>
            <a:ext cx="8143932" cy="550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 ДОРОГА ЯВЛЯЕТСЯ ГЛАВНОЙ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ПЕРЕКРЕСТКЕ?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Дорога с твердым покрытием по отношению к грунтовой дороге.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Дорога с тремя или более полосами движения по отношению к дороге с двумя полосами.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Дорога с асфальтобетонным покрытием по отношению к дороге, покрытой брусчаткой.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44</a:t>
            </a:fld>
            <a:endParaRPr lang="ru-RU" dirty="0"/>
          </a:p>
        </p:txBody>
      </p:sp>
      <p:sp>
        <p:nvSpPr>
          <p:cNvPr id="202753" name="Rectangle 1"/>
          <p:cNvSpPr>
            <a:spLocks noChangeArrowheads="1"/>
          </p:cNvSpPr>
          <p:nvPr/>
        </p:nvSpPr>
        <p:spPr bwMode="auto">
          <a:xfrm>
            <a:off x="214282" y="1285860"/>
            <a:ext cx="8715436" cy="27392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ВЫЕЗЖАЯ С ГРУНТОВОЙ ДОРОГИ, ВЫ ПОПАДАЕТЕ: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7970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 главную дорогу.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7970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На равнозначную дорогу.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45</a:t>
            </a:fld>
            <a:endParaRPr lang="ru-RU" dirty="0"/>
          </a:p>
        </p:txBody>
      </p:sp>
      <p:pic>
        <p:nvPicPr>
          <p:cNvPr id="297986" name="Picture 2" descr="http://www.darauto.ru/img/zna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578055" cy="45005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214290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ЗНАКИ ПРИОРИТЕТА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46</a:t>
            </a:fld>
            <a:endParaRPr lang="ru-RU" dirty="0"/>
          </a:p>
        </p:txBody>
      </p:sp>
      <p:pic>
        <p:nvPicPr>
          <p:cNvPr id="3" name="Рисунок 2" descr="http://carsguru.net/f/pdd/qpic-181.jpg?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778674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500034" y="4786322"/>
            <a:ext cx="7786742" cy="19636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КАКИХ РИСУНКАХ ПОКАЗАНА ГЛАВНАЯ ДОРОГА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797050" marR="0" lvl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Только на левом верхнем.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797050" marR="0" lvl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На левом верхнем и нижнем.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797050" marR="0" lvl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На всех.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47</a:t>
            </a:fld>
            <a:endParaRPr lang="ru-RU" dirty="0"/>
          </a:p>
        </p:txBody>
      </p:sp>
      <p:pic>
        <p:nvPicPr>
          <p:cNvPr id="3" name="Рисунок 2" descr="http://carsguru.net/f/pdd/qpic-241.jpg?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28604"/>
            <a:ext cx="735811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7" name="Rectangle 1"/>
          <p:cNvSpPr>
            <a:spLocks noChangeArrowheads="1"/>
          </p:cNvSpPr>
          <p:nvPr/>
        </p:nvSpPr>
        <p:spPr bwMode="auto">
          <a:xfrm>
            <a:off x="642910" y="4000504"/>
            <a:ext cx="8072494" cy="27392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НАРУШАЕТ ЛИ ВОДИТЕЛЬ ПРАВИЛА, ДВИГАЯСЬ ПОСЕРЕДИНЕ ДОРОГИ?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Не нарушает.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Не нарушает, если отсутствуют встречные транспортные средства.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Нарушает.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48</a:t>
            </a:fld>
            <a:endParaRPr lang="ru-RU" dirty="0"/>
          </a:p>
        </p:txBody>
      </p:sp>
      <p:pic>
        <p:nvPicPr>
          <p:cNvPr id="3" name="Рисунок 2" descr="http://carsguru.net/f/pdd/qpic-381.jpg?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742255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25" name="Rectangle 1"/>
          <p:cNvSpPr>
            <a:spLocks noChangeArrowheads="1"/>
          </p:cNvSpPr>
          <p:nvPr/>
        </p:nvSpPr>
        <p:spPr bwMode="auto">
          <a:xfrm>
            <a:off x="928662" y="4500570"/>
            <a:ext cx="6929486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КАКИХ РИСУНКАХ ПОКАЗАНА ГЛАВНАЯ ДОРОГА?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Только на правом верхнем.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На нижнем и правом верхнем.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На всех.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ПРИМЫКАНИЕ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ВТОРОСТЕПЕННОЙ ДОРОГИ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FD19C-8653-4866-B8E0-94FFAD476859}" type="slidenum">
              <a:rPr lang="ru-RU"/>
              <a:pPr>
                <a:defRPr/>
              </a:pPr>
              <a:t>49</a:t>
            </a:fld>
            <a:endParaRPr lang="ru-RU"/>
          </a:p>
        </p:txBody>
      </p:sp>
      <p:pic>
        <p:nvPicPr>
          <p:cNvPr id="71684" name="Рисунок 2" descr="http://xn--80aaagl8ahknbd5b5e.xn--p1ai/images/stories/theme_1/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064" y="1628775"/>
            <a:ext cx="8439309" cy="344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700808"/>
            <a:ext cx="3312368" cy="698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3068960"/>
            <a:ext cx="3888432" cy="698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661248"/>
            <a:ext cx="64087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4357694"/>
            <a:ext cx="5736130" cy="698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177281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314096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Виды транспорта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4357694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Классы отраслей транспорта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5733256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Типы транспортных средств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283968" y="2420888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4283968" y="3789040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4283968" y="5085184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СТРУКТУРА ТРАНСПОРТА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ПЕРЕСЕЧЕНИЕ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ГЛАВНОЙ И ВТОРОСТЕПЕННОЙ ДОРОГ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D8D39C-435E-4559-B707-5170C45A5E8C}" type="slidenum">
              <a:rPr lang="ru-RU"/>
              <a:pPr>
                <a:defRPr/>
              </a:pPr>
              <a:t>50</a:t>
            </a:fld>
            <a:endParaRPr lang="ru-RU"/>
          </a:p>
        </p:txBody>
      </p:sp>
      <p:pic>
        <p:nvPicPr>
          <p:cNvPr id="70660" name="Рисунок 2" descr="http://xn--80aaagl8ahknbd5b5e.xn--p1ai/images/stories/theme_1/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842486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5714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ПЕРЕКРЕСТОК</a:t>
            </a:r>
            <a:r>
              <a:rPr lang="ru-RU" sz="3200" dirty="0" smtClean="0"/>
              <a:t>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7CA7B-7128-42EE-BF49-0D7DACE2EEBF}" type="slidenum">
              <a:rPr lang="ru-RU"/>
              <a:pPr>
                <a:defRPr/>
              </a:pPr>
              <a:t>51</a:t>
            </a:fld>
            <a:endParaRPr lang="ru-RU"/>
          </a:p>
        </p:txBody>
      </p:sp>
      <p:sp>
        <p:nvSpPr>
          <p:cNvPr id="7270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00042"/>
            <a:ext cx="9144000" cy="4657746"/>
          </a:xfrm>
        </p:spPr>
        <p:txBody>
          <a:bodyPr/>
          <a:lstStyle/>
          <a:p>
            <a:pPr marL="180975" indent="-180975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Место пересечения, примыкания или разветвления дорог на одном уровне, ограниченное воображаемыми линиями, соединяющими соответственно противоположные, наиболее удаленные от центра перекрестка начала закруглений проезжих частей. Не считаются перекрестками выезды </a:t>
            </a:r>
          </a:p>
          <a:p>
            <a:pPr marL="180975" indent="-180975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прилегающих территорий</a:t>
            </a:r>
          </a:p>
          <a:p>
            <a:pPr eaLnBrk="1" hangingPunct="1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b="1" dirty="0" smtClean="0"/>
          </a:p>
        </p:txBody>
      </p:sp>
      <p:pic>
        <p:nvPicPr>
          <p:cNvPr id="727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716338"/>
            <a:ext cx="30607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5" descr="перекрест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1663"/>
            <a:ext cx="2592388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8847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результате пересечения, примыкания и разветвления двух дорог образуется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«Перекресток», а при пересечении дороги с железнодорожными путями «Железнодорожный переезд». Перекресток бывает регулируемый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нерегулируемый.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Для регулирования дорожного движения и движения подвижного состава на железных дорогах применяют средство световой сигнализации светофор. В дорожных трехцветных светофорах во всех странах, в соответствии с международной «Конвенцией о дорожных знаках и сигналах» (1968 г.), установлен единый порядок расположения сигналов сверху вниз: красный, желтый, зеленый. При желтом мигающем сигнале, неработающих светофорах или отсутствия регулировщика перекресток считается нерегулируемым (ПДД п.13.3.) Нерегулируемые перекрестки бывают равнозначных и неравнозначных дорог, основными правилами проезда этих перекрестков служат знаки приоритета и правило правой руки.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0" y="260350"/>
          <a:ext cx="9251950" cy="6446838"/>
        </p:xfrm>
        <a:graphic>
          <a:graphicData uri="http://schemas.openxmlformats.org/presentationml/2006/ole">
            <p:oleObj spid="_x0000_s44034" name="Worksheet" r:id="rId3" imgW="15963967" imgH="10820282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53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Guncbgd\Pictures\перекрест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9850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extBox 4"/>
          <p:cNvSpPr txBox="1">
            <a:spLocks noChangeArrowheads="1"/>
          </p:cNvSpPr>
          <p:nvPr/>
        </p:nvSpPr>
        <p:spPr bwMode="auto">
          <a:xfrm>
            <a:off x="2339975" y="333375"/>
            <a:ext cx="55070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ГРАНИЦЫ ПЕРЕКРЕСТКА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33A0E-54EC-4B5F-950F-188078CFD071}" type="slidenum">
              <a:rPr lang="ru-RU"/>
              <a:pPr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55</a:t>
            </a:fld>
            <a:endParaRPr lang="ru-RU" dirty="0"/>
          </a:p>
        </p:txBody>
      </p:sp>
      <p:pic>
        <p:nvPicPr>
          <p:cNvPr id="3" name="Рисунок 2" descr="http://carsguru.net/f/pdd/qpic-581.jpg?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14393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897" name="Rectangle 1"/>
          <p:cNvSpPr>
            <a:spLocks noChangeArrowheads="1"/>
          </p:cNvSpPr>
          <p:nvPr/>
        </p:nvSpPr>
        <p:spPr bwMode="auto">
          <a:xfrm>
            <a:off x="357158" y="4488120"/>
            <a:ext cx="8072494" cy="2369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КАКОМ РИСУНКЕ ИЗОБРАЖЕН ПЕРЕКРЕСТОК?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2383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Только на левом.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2383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Только на правом.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2383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На обоих.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56</a:t>
            </a:fld>
            <a:endParaRPr lang="ru-RU" dirty="0"/>
          </a:p>
        </p:txBody>
      </p:sp>
      <p:pic>
        <p:nvPicPr>
          <p:cNvPr id="3" name="Рисунок 2" descr="http://carsguru.net/f/pdd/qpic-741.jpg?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3"/>
            <a:ext cx="757242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37" name="Rectangle 1"/>
          <p:cNvSpPr>
            <a:spLocks noChangeArrowheads="1"/>
          </p:cNvSpPr>
          <p:nvPr/>
        </p:nvSpPr>
        <p:spPr bwMode="auto">
          <a:xfrm>
            <a:off x="500034" y="3882474"/>
            <a:ext cx="8429684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ПЕРЕСЕЧЕНИЙ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ПРОЕЗЖИХ ЧАСТЕЙ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ИМЕЕТ ЭТОТ ПЕРЕКРЕСТОК?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3336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Одно.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3336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Два.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3336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Четыре.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57</a:t>
            </a:fld>
            <a:endParaRPr lang="ru-RU" dirty="0"/>
          </a:p>
        </p:txBody>
      </p:sp>
      <p:pic>
        <p:nvPicPr>
          <p:cNvPr id="3" name="Рисунок 2" descr="http://carsguru.net/f/pdd/qpic-501.jpg?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8072494" cy="399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1" name="Rectangle 1"/>
          <p:cNvSpPr>
            <a:spLocks noChangeArrowheads="1"/>
          </p:cNvSpPr>
          <p:nvPr/>
        </p:nvSpPr>
        <p:spPr bwMode="auto">
          <a:xfrm>
            <a:off x="642878" y="4357694"/>
            <a:ext cx="8501122" cy="2369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ВЫЕЗД ИЗ ДВОРА ИЛИ C ДРУГОЙ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ПРИЛЕГАЮЩЕЙ ТЕРРИТОРИИ: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857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Считается перекрестком равнозначных дорог.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857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Считается перекрестком неравнозначных дорог.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857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Не считается перекрестком.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Guncbgd\Desktop\Рисунки\сигналы регул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52513"/>
            <a:ext cx="80645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TextBox 5"/>
          <p:cNvSpPr txBox="1">
            <a:spLocks noChangeArrowheads="1"/>
          </p:cNvSpPr>
          <p:nvPr/>
        </p:nvSpPr>
        <p:spPr bwMode="auto">
          <a:xfrm>
            <a:off x="1357290" y="214290"/>
            <a:ext cx="6453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СИГНАЛЫ  РЕГУЛИРОВЩИКА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5A94A-066C-4C14-85C4-618BD5546975}" type="slidenum">
              <a:rPr lang="ru-RU"/>
              <a:pPr>
                <a:defRPr/>
              </a:pPr>
              <a:t>58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606E9-887C-43B8-9CE4-76EC8504F39E}" type="slidenum">
              <a:rPr lang="ru-RU"/>
              <a:pPr>
                <a:defRPr/>
              </a:pPr>
              <a:t>59</a:t>
            </a:fld>
            <a:endParaRPr lang="ru-RU"/>
          </a:p>
        </p:txBody>
      </p:sp>
      <p:pic>
        <p:nvPicPr>
          <p:cNvPr id="78851" name="Picture 2" descr="E:\Лекция 19.10\Рисунки\untitled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82650"/>
            <a:ext cx="9036496" cy="597535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187624" y="18864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СИГНАЛЫ РЕГУЛИРОВЩИКА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357158" y="714356"/>
            <a:ext cx="2428892" cy="61264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3214678" y="2786058"/>
            <a:ext cx="3929090" cy="171451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214678" y="4572008"/>
            <a:ext cx="3943822" cy="79322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214678" y="5500702"/>
            <a:ext cx="3932745" cy="92869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57158" y="1714488"/>
            <a:ext cx="2428892" cy="78581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57158" y="2857496"/>
            <a:ext cx="2390514" cy="122413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57158" y="4143380"/>
            <a:ext cx="2390513" cy="93610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57158" y="5143512"/>
            <a:ext cx="2390514" cy="90068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143240" y="1714488"/>
            <a:ext cx="4357718" cy="5412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785794"/>
            <a:ext cx="1742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1714488"/>
            <a:ext cx="2174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Виды транспорт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3000372"/>
            <a:ext cx="217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Наземный транспорт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4143380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Водный  транспорт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5143512"/>
            <a:ext cx="2390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Воздушный транспорт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4678" y="1714488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Классы отраслей транспорта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4678" y="2857496"/>
            <a:ext cx="3888432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Автомобильный транспорт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Железнодорожный транспорт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Гужевой транспорт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Вьючный транспорт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Трубопроводный транспорт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7554" y="4643446"/>
            <a:ext cx="364333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Морской транспорт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Речной транспорт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86116" y="5620738"/>
            <a:ext cx="3786214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Магистральные линии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Региональные линии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Местные линии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2786050" y="3286124"/>
            <a:ext cx="435468" cy="2880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2786050" y="4786322"/>
            <a:ext cx="43546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2786050" y="5643578"/>
            <a:ext cx="43546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1428728" y="2500306"/>
            <a:ext cx="285752" cy="361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4857752" y="2285992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1428728" y="135729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475656" y="116632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СТРУКТУРА ТРАНСПОРТА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2786050" y="1928802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7143768" y="4786322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7143768" y="5786454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500958" y="2643182"/>
            <a:ext cx="1071570" cy="38576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643834" y="2643182"/>
            <a:ext cx="781048" cy="2714644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Типы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7143768" y="3500438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7572396" y="5786454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ТС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СИГНАЛЫ РЕГУЛИРОВЩИКА</a:t>
            </a:r>
          </a:p>
        </p:txBody>
      </p:sp>
      <p:pic>
        <p:nvPicPr>
          <p:cNvPr id="84995" name="Picture 2" descr="E:\Лекция 19.10\Рисунки\04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412776"/>
            <a:ext cx="7272808" cy="4896544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C9B3D-85A3-4F5C-B1D8-C91EB8C5378C}" type="slidenum">
              <a:rPr lang="ru-RU"/>
              <a:pPr>
                <a:defRPr/>
              </a:pPr>
              <a:t>60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715304" cy="72547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СИГНАЛЫ РЕГУЛИРОВЩИКА</a:t>
            </a:r>
          </a:p>
        </p:txBody>
      </p:sp>
      <p:pic>
        <p:nvPicPr>
          <p:cNvPr id="82947" name="Picture 2" descr="E:\Лекция 19.10\Рисунки\04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340768"/>
            <a:ext cx="7704856" cy="4968552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C0444-40D9-4299-8524-C3956DA9DD18}" type="slidenum">
              <a:rPr lang="ru-RU"/>
              <a:pPr>
                <a:defRPr/>
              </a:pPr>
              <a:t>61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СИГНАЛЫ РЕГУЛИРОВЩИКА</a:t>
            </a:r>
          </a:p>
        </p:txBody>
      </p:sp>
      <p:pic>
        <p:nvPicPr>
          <p:cNvPr id="83971" name="Picture 2" descr="E:\Лекция 19.10\Рисунки\0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628800"/>
            <a:ext cx="7632848" cy="4896544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A16E3-59EC-4FDE-AEB1-378D2E8BA681}" type="slidenum">
              <a:rPr lang="ru-RU"/>
              <a:pPr>
                <a:defRPr/>
              </a:pPr>
              <a:t>62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63</a:t>
            </a:fld>
            <a:endParaRPr lang="ru-RU" dirty="0"/>
          </a:p>
        </p:txBody>
      </p:sp>
      <p:sp>
        <p:nvSpPr>
          <p:cNvPr id="221185" name="Rectangle 1"/>
          <p:cNvSpPr>
            <a:spLocks noChangeArrowheads="1"/>
          </p:cNvSpPr>
          <p:nvPr/>
        </p:nvSpPr>
        <p:spPr bwMode="auto">
          <a:xfrm>
            <a:off x="428596" y="357166"/>
            <a:ext cx="8572560" cy="48320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РАЗРЕШАЕТСЯ ЛИ ВОДИТЕЛЮ ПРОДОЛЖИТЬ ДВИЖЕНИЕ, ЕСЛИ РЕГУЛИРОВЩИК ПОДНЯЛ РУКУ ВВЕРХ ПОСЛЕ ТОГО, КАК ВЫ ВЪЕХАЛИ НА ПЕРЕКРЕСТОК?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4476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Не разрешается.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4476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Разрешается, только если Вы поворачиваете направо.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4476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Разрешается.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3695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ЖЕЛЕЗНОДОРОЖНЫЙ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ПЕРЕЕЗД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229600" cy="136842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Пересечение дороги с железнодорожными путями на одном уровне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750A1-2155-45A7-B767-BD899433D482}" type="slidenum">
              <a:rPr lang="ru-RU"/>
              <a:pPr>
                <a:defRPr/>
              </a:pPr>
              <a:t>64</a:t>
            </a:fld>
            <a:endParaRPr lang="ru-RU"/>
          </a:p>
        </p:txBody>
      </p:sp>
      <p:pic>
        <p:nvPicPr>
          <p:cNvPr id="7373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500702"/>
            <a:ext cx="13462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Text Box 11"/>
          <p:cNvSpPr txBox="1">
            <a:spLocks noChangeArrowheads="1"/>
          </p:cNvSpPr>
          <p:nvPr/>
        </p:nvSpPr>
        <p:spPr bwMode="auto">
          <a:xfrm>
            <a:off x="2071670" y="6215082"/>
            <a:ext cx="235745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 шлагбаумом</a:t>
            </a:r>
          </a:p>
        </p:txBody>
      </p:sp>
      <p:pic>
        <p:nvPicPr>
          <p:cNvPr id="7373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688" y="2500306"/>
            <a:ext cx="41956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7" name="Text Box 15"/>
          <p:cNvSpPr txBox="1">
            <a:spLocks noChangeArrowheads="1"/>
          </p:cNvSpPr>
          <p:nvPr/>
        </p:nvSpPr>
        <p:spPr bwMode="auto">
          <a:xfrm>
            <a:off x="4500562" y="6215082"/>
            <a:ext cx="242889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Без шлагбаума</a:t>
            </a:r>
          </a:p>
        </p:txBody>
      </p:sp>
      <p:pic>
        <p:nvPicPr>
          <p:cNvPr id="7373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5429264"/>
            <a:ext cx="1444605" cy="128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aifudm.net/upload/iblock/0d5/0d5cc36c4f2edb54d40a098ab9965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71550"/>
            <a:ext cx="8497888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FD983-FEB6-4ECD-A0B4-525E0BF34399}" type="slidenum">
              <a:rPr lang="ru-RU"/>
              <a:pPr>
                <a:defRPr/>
              </a:pPr>
              <a:t>65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2910" y="214290"/>
            <a:ext cx="7671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ЖЕЛЕЗНОДОРОЖНЫЙ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ПЕРЕЕЗД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66</a:t>
            </a:fld>
            <a:endParaRPr lang="ru-RU" dirty="0"/>
          </a:p>
        </p:txBody>
      </p:sp>
      <p:pic>
        <p:nvPicPr>
          <p:cNvPr id="148482" name="Picture 2" descr="D:\Документы\Рисунки\1_1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66811"/>
            <a:ext cx="7643866" cy="518690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142852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ЖЕЛЕЗНОДОРОЖНЫЙ ПЕРЕЕЗД 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БЕЗ ШЛАГБАУМА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67</a:t>
            </a:fld>
            <a:endParaRPr lang="ru-RU" dirty="0"/>
          </a:p>
        </p:txBody>
      </p:sp>
      <p:pic>
        <p:nvPicPr>
          <p:cNvPr id="3" name="Рисунок 2" descr="http://carsguru.net/f/pdd/qpic-96.jpg?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286808" cy="399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1" name="Rectangle 1"/>
          <p:cNvSpPr>
            <a:spLocks noChangeArrowheads="1"/>
          </p:cNvSpPr>
          <p:nvPr/>
        </p:nvSpPr>
        <p:spPr bwMode="auto">
          <a:xfrm>
            <a:off x="214282" y="4180344"/>
            <a:ext cx="8572560" cy="257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РАЗРЕШЕНО ЛИ ВАМ ПРОЕХАТЬ ЖЕЛЕЗНОДОРОЖНЫЙ ПЕРЕЕЗД?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Да, так как дежурный по переезду запрещает движение только встречному автомобилю.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Да, если отсутствует приближающийся поезд.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68</a:t>
            </a:fld>
            <a:endParaRPr lang="ru-RU" dirty="0"/>
          </a:p>
        </p:txBody>
      </p:sp>
      <p:sp>
        <p:nvSpPr>
          <p:cNvPr id="226305" name="Rectangle 1"/>
          <p:cNvSpPr>
            <a:spLocks noChangeArrowheads="1"/>
          </p:cNvSpPr>
          <p:nvPr/>
        </p:nvSpPr>
        <p:spPr bwMode="auto">
          <a:xfrm>
            <a:off x="214282" y="214290"/>
            <a:ext cx="8143932" cy="6370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КРАСНЫЙ МИГАЮЩИЙ СИГНАЛ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ДВА ПОПЕРЕМЕННО МИГАЮЩИХ КРАСНЫХ СИГНАЛА СВЕТОФОРА, УСТАНОВЛЕННОГО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ЖЕЛЕЗНОДОРОЖНОМ ПЕРЕЕЗДЕ, ОЗНАЧАЮТ: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4476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Движение разрешается с особой осторожностью.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4476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Движение запрещено.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4476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Светофорная сигнализация неисправна.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69</a:t>
            </a:fld>
            <a:endParaRPr lang="ru-RU" dirty="0"/>
          </a:p>
        </p:txBody>
      </p:sp>
      <p:sp>
        <p:nvSpPr>
          <p:cNvPr id="234497" name="Rectangle 1"/>
          <p:cNvSpPr>
            <a:spLocks noChangeArrowheads="1"/>
          </p:cNvSpPr>
          <p:nvPr/>
        </p:nvSpPr>
        <p:spPr bwMode="auto">
          <a:xfrm>
            <a:off x="285720" y="214290"/>
            <a:ext cx="835824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ВЫ ДОЛЖНЫ ПОСТУПИТЬ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ПАССАЖИРАМИ ПРИ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ВЫНУЖДЕННОЙ ОСТАНОВКЕ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ЖЕЛЕЗНОДОРОЖНОМ ПЕРЕЕЗДЕ?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Высадить людей, если принятые меры не позволяют убрать автомобиль с переезда.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появлении поезда высадить людей.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Немедленно высадить людей.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347864" y="2852936"/>
            <a:ext cx="2592288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Сухогруз, Танкер, Контейнеровоз, Ролкер, Паром, Теплоход, Судно на подводных крыльях,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Самоходная баржа,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Несамоходная баржа,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Суда буксирные и толкачи,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Рефрижераторы, Ледоколы,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Земснаряды.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272" name="AutoShape 8"/>
          <p:cNvCxnSpPr>
            <a:cxnSpLocks noChangeShapeType="1"/>
            <a:stCxn id="41" idx="2"/>
          </p:cNvCxnSpPr>
          <p:nvPr/>
        </p:nvCxnSpPr>
        <p:spPr bwMode="auto">
          <a:xfrm rot="5400000">
            <a:off x="2779801" y="167868"/>
            <a:ext cx="632642" cy="280888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5" name="AutoShape 11"/>
          <p:cNvCxnSpPr>
            <a:cxnSpLocks noChangeShapeType="1"/>
            <a:stCxn id="41" idx="2"/>
          </p:cNvCxnSpPr>
          <p:nvPr/>
        </p:nvCxnSpPr>
        <p:spPr bwMode="auto">
          <a:xfrm rot="16200000" flipH="1">
            <a:off x="5718027" y="38522"/>
            <a:ext cx="588836" cy="302376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276" name="AutoShape 12"/>
          <p:cNvCxnSpPr>
            <a:cxnSpLocks noChangeShapeType="1"/>
            <a:stCxn id="41" idx="2"/>
          </p:cNvCxnSpPr>
          <p:nvPr/>
        </p:nvCxnSpPr>
        <p:spPr bwMode="auto">
          <a:xfrm rot="5400000">
            <a:off x="4133853" y="1550122"/>
            <a:ext cx="660844" cy="725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7" name="Прямоугольник 16"/>
          <p:cNvSpPr/>
          <p:nvPr/>
        </p:nvSpPr>
        <p:spPr>
          <a:xfrm>
            <a:off x="6660232" y="2852936"/>
            <a:ext cx="1944216" cy="3240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6732240" y="2996952"/>
            <a:ext cx="18002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Самолет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Вертолет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Планер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Дирижабль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Аэростат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Дельтаплан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9512" y="5301208"/>
            <a:ext cx="2880320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2852936"/>
            <a:ext cx="2880320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2996951"/>
            <a:ext cx="2664296" cy="3992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Легковые автомобили</a:t>
            </a:r>
          </a:p>
          <a:p>
            <a:pPr lvl="0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lvl="0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Грузовые автомобили</a:t>
            </a:r>
          </a:p>
          <a:p>
            <a:pPr lvl="0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lvl="0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Автобусы</a:t>
            </a:r>
          </a:p>
          <a:p>
            <a:pPr lvl="0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fontAlgn="base">
              <a:lnSpc>
                <a:spcPct val="50000"/>
              </a:lnSpc>
              <a:spcBef>
                <a:spcPct val="0"/>
              </a:spcBef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Специальные  автомобили </a:t>
            </a:r>
          </a:p>
          <a:p>
            <a:pPr fontAlgn="base">
              <a:lnSpc>
                <a:spcPct val="5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Специализированные автомобили</a:t>
            </a:r>
          </a:p>
          <a:p>
            <a:pPr fontAlgn="base">
              <a:lnSpc>
                <a:spcPct val="5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т.д.</a:t>
            </a:r>
          </a:p>
          <a:p>
            <a:pPr fontAlgn="base">
              <a:lnSpc>
                <a:spcPct val="70000"/>
              </a:lnSpc>
              <a:spcBef>
                <a:spcPct val="0"/>
              </a:spcBef>
              <a:spcAft>
                <a:spcPts val="100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395536" y="5373216"/>
            <a:ext cx="25922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Локомотивы (тепловоз,  электровоз, паровоз)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Вагоны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1916832"/>
            <a:ext cx="288032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51520" y="191683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Типы наземных транспортных средств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03848" y="1916832"/>
            <a:ext cx="288032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228184" y="1916832"/>
            <a:ext cx="28083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203848" y="191683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Типы  водных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транспортных средств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00192" y="198884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Типы  воздушных транспортных средств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267744" y="332656"/>
            <a:ext cx="4464496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2285984" y="332657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ТИПЫ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ТРАНСПОРТНЫХ СРЕДСТВ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475656" y="2636912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596336" y="2636912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572000" y="2636912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7</a:t>
            </a:fld>
            <a:endParaRPr lang="ru-RU" dirty="0"/>
          </a:p>
        </p:txBody>
      </p:sp>
      <p:cxnSp>
        <p:nvCxnSpPr>
          <p:cNvPr id="33" name="Прямая соединительная линия 32"/>
          <p:cNvCxnSpPr>
            <a:stCxn id="28" idx="2"/>
            <a:endCxn id="27" idx="0"/>
          </p:cNvCxnSpPr>
          <p:nvPr/>
        </p:nvCxnSpPr>
        <p:spPr>
          <a:xfrm rot="5400000">
            <a:off x="1547664" y="5229200"/>
            <a:ext cx="144016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907" y="1268215"/>
          <a:ext cx="9001093" cy="56612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1670"/>
                <a:gridCol w="2286016"/>
                <a:gridCol w="2286016"/>
                <a:gridCol w="2357391"/>
              </a:tblGrid>
              <a:tr h="9945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ВЫНУЖДЕННАЯ ОСТАНОВКА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ОСТАНОВКА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СТОЯНКА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ДЛИТЕЛЬНАЯ СТОЯНКА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66702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ПРЕКРАЩЕНИЕ ДВИЖЕНИЯ ТС: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ТЕХНИЧЕСКАЯ НЕИСПРАВНОСТЬ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 ОПАСНОСТЬ СОЗДАВАЕМАЯ ГРУЗОМ;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 СОСТОЯНИЕМ ВОДИТЕЛЯ (ПАССАЖИРА)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4)  ПОЯВЛЕНИЕМ ПРЕПЯТСТВИЯ НА ДОРОГЕ.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ПРЕДНАМЕРЕННОЕ ПРЕКРАЩЕНИЕ ДВИЖЕНИЯ ТС НА ВРЕМЯ ДО 5 МИН., А ТАКЖЕ НА БОЛЬШОЕ ДЛЯ ПОСАДКИ ИЛИ ВЫСАДКИ ПАССАЖИРОВ ЛИБО ЗАГРУЗКЕ ИЛИ РАЗГРУЗКИ ТС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ПРЕДНАМЕРЕННОЕ ПРЕКРАЩЕНИЕ ДВИЖЕНИЯ ТС НА ВРЕМЯ БОЛЕЕ   5 МИН.,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ПРИЧИНАМ НЕ СВЯЗАННЫМ С ПОСАДКОЙ ИЛИ ВЫСАДКОЙ ПАССАЖИРОВ ЛИБО ЗАГРУЗКОЙ ИЛИ РАЗГРУЗКОЙ ТС.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СТОЯНКА С ЦЕЛЬЮ ДЛИТЕЛЬНОГО ОТДЫХА, НОЧЛЕГА И ТОМУ ПОДОБНОЕ ВНЕ НАСЕЛЕННОГО ПУНКТА РАЗРЕШАЕТСЯ ТОЛЬКО НА ПРЕДУСМОТРЕННЫХ ДЛЯ ЭТОГО ПЛОЩАДКАХ ИЛИ ЗА ПРЕДЕЛАМИ ДОРОГИ.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54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ТЕРМИНЫ ПРИМЕНЯЕМЫЕ ПРИ ПРЕКРАЩЕНИИ ДВИЖЕНИЯ ТРАНСПОРТНЫХ  СРЕДСТВ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70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71</a:t>
            </a:fld>
            <a:endParaRPr lang="ru-RU" dirty="0"/>
          </a:p>
        </p:txBody>
      </p:sp>
      <p:pic>
        <p:nvPicPr>
          <p:cNvPr id="299010" name="Picture 2" descr="http://www.lghost.ru/lib/bilet_pdd/www.kuzov-vaz.ru/bilet/13_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767027" cy="45720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285728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ВЫНУЖДЕННАЯ ОСТАНОВКА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543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РАЗДЕЛЕНИЕ ТРАНСПОРТНЫХ СРЕДСТВ  НА ГРУППЫ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504" y="1482472"/>
          <a:ext cx="8928992" cy="5375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1488"/>
                <a:gridCol w="2571768"/>
                <a:gridCol w="3035736"/>
              </a:tblGrid>
              <a:tr h="157558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МЕХАНИЧЕСКОЕ ТРАНСПОРТНОЕ СРЕДСТВО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 МЕХАНИЧЕСКОЕ ТРАНСПОРТНОЕ СРЕДСТВО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92681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МАРШРУТНОЕ ТРАНСПОРТНОЕ СРЕДСТВО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287312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АВТОМОБИЛИ : ГРУЗОВЫЕ,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ЛЕГКОВЫЕ,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СПЕЦИАЛЬНЫЕ,</a:t>
                      </a:r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СПЕЦИАЛИЗИРОВАННЫЕ,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АВТОПОЕЗД .</a:t>
                      </a:r>
                    </a:p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МОТОЦИКЛ, ТРАКТОРА ,</a:t>
                      </a:r>
                    </a:p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САМОХОДНЫЕ МАШИНЫ,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МОПЕД .</a:t>
                      </a:r>
                    </a:p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АВТОБУС ,</a:t>
                      </a:r>
                    </a:p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ТРОЛЛЕЙБУС ,</a:t>
                      </a:r>
                    </a:p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ТРАМВАЙ .</a:t>
                      </a:r>
                    </a:p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ПРИЗНАКИ:</a:t>
                      </a:r>
                    </a:p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УСТАНОВЛЕННЫЙ МАРШРУТ;</a:t>
                      </a:r>
                    </a:p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ОБОЗНАЧЕННЫЕ МЕСТА ОСТАНОВОК.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ВЕЛОСИПЕД</a:t>
                      </a:r>
                    </a:p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ПРИЦЕП,  ПОЛУПРИЦЕП</a:t>
                      </a:r>
                    </a:p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ГУЖЕВАЯ ПОВОЗКА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88640"/>
            <a:ext cx="8568952" cy="954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72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73</a:t>
            </a:fld>
            <a:endParaRPr lang="ru-RU" dirty="0"/>
          </a:p>
        </p:txBody>
      </p:sp>
      <p:pic>
        <p:nvPicPr>
          <p:cNvPr id="3" name="Рисунок 2" descr="http://autonewsmonitoring.info/uploads/posts/2011-09/ustrojstvo-obsluzhivanie-i-remont-avtocistern_1.jpeg"/>
          <p:cNvPicPr/>
          <p:nvPr/>
        </p:nvPicPr>
        <p:blipFill>
          <a:blip r:embed="rId2"/>
          <a:srcRect t="7263" r="1341" b="12849"/>
          <a:stretch>
            <a:fillRect/>
          </a:stretch>
        </p:blipFill>
        <p:spPr bwMode="auto">
          <a:xfrm>
            <a:off x="714348" y="1214422"/>
            <a:ext cx="757242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142852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СЕДЕЛЬНЫЙ ТЯГАЧ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ЦИСТЕРНОЙ-ПОЛУПРИЦЕПОМ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74</a:t>
            </a:fld>
            <a:endParaRPr lang="ru-RU" dirty="0"/>
          </a:p>
        </p:txBody>
      </p:sp>
      <p:pic>
        <p:nvPicPr>
          <p:cNvPr id="3" name="Рисунок 2" descr="http://www.autofactor.ru/motoshkola/article/useful-about-motorcycles/classification/moped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64386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57290" y="285728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Мопед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Alpha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75</a:t>
            </a:fld>
            <a:endParaRPr lang="ru-RU" dirty="0"/>
          </a:p>
        </p:txBody>
      </p:sp>
      <p:pic>
        <p:nvPicPr>
          <p:cNvPr id="3" name="Рисунок 2" descr="http://www.autofactor.ru/motoshkola/article/useful-about-motorcycles/classification/gibdd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00092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57290" y="214290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МОТОЦИКЛ ДЛЯ ПОЛИЦИИ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072362" cy="65403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МЕСТО ОСТАНОВКИ АВТОБУСА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7007C-D3AE-4F1E-9E2B-07C386FDD436}" type="slidenum">
              <a:rPr lang="ru-RU"/>
              <a:pPr>
                <a:defRPr/>
              </a:pPr>
              <a:t>76</a:t>
            </a:fld>
            <a:endParaRPr lang="ru-RU"/>
          </a:p>
        </p:txBody>
      </p:sp>
      <p:pic>
        <p:nvPicPr>
          <p:cNvPr id="113668" name="Picture 2" descr="D:\Рисунки\0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33180"/>
            <a:ext cx="6572296" cy="491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МЕСТО  ОСТАНОВКИ  ТРАМВАЯ</a:t>
            </a:r>
            <a:endParaRPr lang="ru-RU" sz="3200" dirty="0"/>
          </a:p>
        </p:txBody>
      </p:sp>
      <p:pic>
        <p:nvPicPr>
          <p:cNvPr id="3" name="Рисунок 3" descr="http://xn--80aaagl8ahknbd5b5e.xn--p1ai/images/stories/theme_1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12875"/>
            <a:ext cx="83534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77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78</a:t>
            </a:fld>
            <a:endParaRPr lang="ru-RU" dirty="0"/>
          </a:p>
        </p:txBody>
      </p:sp>
      <p:sp>
        <p:nvSpPr>
          <p:cNvPr id="235521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ПОДЪЕХАВ  К ТРАМВАЮ ПОПУТНОГО НАПРАВЛЕНИЯ, ОСТАНОВИВШЕМУСЯ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ПОСАДОЧНОЙ ПЛОЩАДКИ, РАСПОЛОЖЕННОЙ  НА ПРОЕЗЖЕЙ ЧАСТИ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ПОСЕРЕДИНЕ ДОРОГИ, ВЫ ДОЛЖНЫ: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Остановиться и продолжить движение только после закрытия дверей трамвая.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Уступить дорогу пешеходам, идущим к трамваю или от него.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Остановиться и продолжить движение только после начала движения трамвая.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ТЕРМИНЫ ХАРАКТЕРИЗУЮЩИЕ ВИДИМОСТЬ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196752"/>
          <a:ext cx="9144000" cy="474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498"/>
                <a:gridCol w="2517026"/>
                <a:gridCol w="2517289"/>
                <a:gridCol w="1906187"/>
              </a:tblGrid>
              <a:tr h="7486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ДНЕВНЫЕ ХОДОВЫЕ ОГНИ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НЕДОСТАТОЧНАЯ ВИДИМОСТЬ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ОГРАНИЧЕННАЯ ВИДИМОСТЬ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ТЕМНОЕ ВРЕМЯ СУТОК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192874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ВНЕШНИЕ СВЕТОВЫЕ ПРИБОРЫ, ПРЕДНАЗНАЧЕННЫЕ ДЛЯ УЛУЧШЕНИЯ ВИДИМОСТИ ДВИЖУЩЕГОСЯ ТРАНСПОРТНОГО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СПЕРЕДИ В СВЕТЛОЕ ВРЕМЯ СУТОК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ВИДИМОСТЬ ДОРОГИ МЕНЕЕ 300 МЕТРОВ В УСЛОВИЯХ ТУМАНА, ДОЖДЯ, СНЕГОПАДА И ТОМУ ПОДОБНОГО, А ТАКЖЕ В СУМЕРКИ.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ВИДИМОСТЬ ВОДИТЕЛЕМ ДОРОГИ В НАПРАВЛЕНИИ ДВИЖЕНИЯ, ОГРАНИЧЕННАЯ РЕЛЬЕФОМ МЕСТНОСТИ, ГЕОМЕТРИЧЕСКИМИ ПАРАМЕТРАМИ ДОРОГИ, РАСТИТЕЛЬНОСТЬЮ, СТРОЕНИЯМИ, СООРУЖЕНИЯМИ ИЛИ ИНЫМИ ОБЪЕКТАМИ, В ТОМ ЧИСЛЕ ТС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ПРОМЕЖУТОК ВРЕМЕНИ ОТ КОНЦА ВЕЧЕРНИХ СУМЕРЕК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 НАЧАЛА УТРЕННИХ СУМЕРЕК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79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916832"/>
            <a:ext cx="756083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 этому термину по рекомендации № 19 ЕЭК ООН относятся транспортные средства: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конкретный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летательный аппарат, дорожное транспортное средство, судно или другое приспособление, используемые для перевозки товаров или людей.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ОПРЕДЕЛЕНИЕ ТЕРМИНА ТИПЫ ТРАНСПОРТНЫХ СРЕДСТВ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57200"/>
            <a:ext cx="7272808" cy="52352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НЕДОСТАТОЧНАЯ  ВИДИМОСТЬ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DCB7E-F6EF-4004-A322-1DA954D5C6B8}" type="slidenum">
              <a:rPr lang="ru-RU"/>
              <a:pPr>
                <a:defRPr/>
              </a:pPr>
              <a:t>80</a:t>
            </a:fld>
            <a:endParaRPr lang="ru-RU"/>
          </a:p>
        </p:txBody>
      </p:sp>
      <p:pic>
        <p:nvPicPr>
          <p:cNvPr id="27652" name="Рисунок 2" descr="IMG_04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557338"/>
            <a:ext cx="734377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81</a:t>
            </a:fld>
            <a:endParaRPr lang="ru-RU" dirty="0"/>
          </a:p>
        </p:txBody>
      </p:sp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54784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ОЗНАЧАЕТ ТЕРМИН «ОГРАНИЧЕННАЯ ВИДИМОСТЬ»?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4460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Видимость дороги, ограниченная рельефом местности, геометрическими параметрами дороги, растительностью, строениями, сооружениями или другими объектами.</a:t>
            </a:r>
          </a:p>
          <a:p>
            <a:pPr marR="0" lvl="0" indent="4460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87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Видимость дороги менее 300 м в условиях тумана, дождя, снегопада, а также в сумерки</a:t>
            </a:r>
          </a:p>
          <a:p>
            <a:pPr marR="0" lvl="0" indent="4460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87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Видимость дороги менее 150 м в ночное время.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0" y="-714404"/>
          <a:ext cx="9144000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844824"/>
          <a:ext cx="9036496" cy="4902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4088"/>
                <a:gridCol w="2850243"/>
                <a:gridCol w="3012165"/>
              </a:tblGrid>
              <a:tr h="42190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ОБГОН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ПЕРЕСТРОЕНИЕ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ОПЕРЕЖЕНИЕ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418660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ОПЕРЕЖЕНИЕ ОДНОГО ИЛИ НЕСКОЛЬКИХ  ДВИЖУЩИХСЯ ТРАНСПОРТНЫХ СРЕДСТВ,  СВЯЗАННОЕ С ВЫЕЗДОМ НА ПОЛОСУ (СТОРОНУ ПРОЕЗЖЕЙ ЧАСТИ),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ПРЕДНАЗНАЧЕННУЮ ДЛЯ ВСТРЕЧНОГО ДВИЖЕНИЯ, И ПОСЛЕДУЮЩИМ ВОЗВРАЩЕНИЕМ НА РАНЕЕ ЗАНИМАЕМУЮ ПОЛОСУ (СТОРОНУ ПРОЕЗЖЕЙ ЧАСТИ).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ВЫЕЗД  ИЗ  ЗАНИМАЕМОЙ  ПОЛОСЫ  ИЛИ  ЗАНИМАЕМОГО  РЯДА  С  СОХРАНЕНИЕМ  ПЕРВОНАЧАЛЬНОГО НАПРАВЛЕНИЯ  ДВИЖЕНИЯ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ДВИЖЕНИЕ ТРАНСПОРТНОГО СРЕДСТВА  СО  СКОРОСТЬЮ БОЛЬШЕЙ  СКОРОСТИ  ПОПУТНОГО ТРАНСПОРТНОГО СРЕДСТВА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43786-57B0-41B5-8F4B-7B18AB691CAF}" type="slidenum">
              <a:rPr lang="ru-RU"/>
              <a:pPr>
                <a:defRPr/>
              </a:pPr>
              <a:t>82</a:t>
            </a:fld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285852" y="1214422"/>
            <a:ext cx="338703" cy="629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429124" y="1214422"/>
            <a:ext cx="338703" cy="629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143768" y="1214422"/>
            <a:ext cx="338703" cy="629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83</a:t>
            </a:fld>
            <a:endParaRPr lang="ru-RU" dirty="0"/>
          </a:p>
        </p:txBody>
      </p:sp>
      <p:pic>
        <p:nvPicPr>
          <p:cNvPr id="3" name="Рисунок 2" descr="http://carsguru.net/f/pdd/qpic-641.jpg?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74295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89" name="Rectangle 1"/>
          <p:cNvSpPr>
            <a:spLocks noChangeArrowheads="1"/>
          </p:cNvSpPr>
          <p:nvPr/>
        </p:nvSpPr>
        <p:spPr bwMode="auto">
          <a:xfrm>
            <a:off x="500034" y="3786190"/>
            <a:ext cx="8215370" cy="25668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МАНЕВР НАМЕРЕВАЕТСЯ ВЫПОЛНИТЬ ВОДИТЕЛЬ ЛЕГКОВОГО АВТОМОБИЛЯ?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Обгон.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Перестроение с дальнейшим опережением.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Объезд.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84</a:t>
            </a:fld>
            <a:endParaRPr lang="ru-RU" dirty="0"/>
          </a:p>
        </p:txBody>
      </p:sp>
      <p:sp>
        <p:nvSpPr>
          <p:cNvPr id="215041" name="Rectangle 1"/>
          <p:cNvSpPr>
            <a:spLocks noChangeArrowheads="1"/>
          </p:cNvSpPr>
          <p:nvPr/>
        </p:nvSpPr>
        <p:spPr bwMode="auto">
          <a:xfrm>
            <a:off x="357158" y="214290"/>
            <a:ext cx="8501122" cy="64940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ОЗНАЧАЕТ ТЕРМИН «ОБГОН»?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Опережение одного или нескольких транспортных средств, связанное с выездом из занимаемой полосы.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Опережение одного или нескольких транспортных средств, связанное с выездом на полосу (сторону проезжей части), предназначенную для встречного движения, и последующим возвращением на ранее занимаемую полосу (сторону проезжей части).</a:t>
            </a:r>
          </a:p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Любое опережение одного или нескольких транспортных средств.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158163" cy="936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800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981200"/>
          <a:ext cx="91440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ПРЕИМУЩЕСТВО  (ПРИОРИТЕТ)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УСТУПИТЬ ДОРОГУ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ПРАВО НА ПЕРВООЧЕРЕДНОЕ ДВИЖЕНИЕ В НАМЕЧЕННОМ НАПРАВЛЕНИИ ПО ОТНОШЕНИЮ К ДРУГИМ УЧАСТНИКАМ ДВИЖЕНИЯ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ТРЕБОВАНИЕ, ОЗНАЧАЮЩЕЕ, ЧТО УЧАСТНИК ДОРОЖНОГО ДВИЖЕНИЯ НЕ ДОЛЖЕН НАЧИНАТЬ, ВОЗОБНОВЛЯТЬ ИЛИ ПРОДОЛЖАТЬ ДВИЖЕНИЕ, ОСУЩЕСТВЛЯТЬ КАКОЙ-ЛИБО МАНЕВР, ЕСЛИ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ЭТО МОЖЕТ ВЫНУДИТЬ ДРУГИХ УЧАСТНИКОВ ДВИЖЕНИЯ ИМЕЮЩИХ ПО ОТНОШЕНИЮ К НЕМУ ПРЕИМУЩЕСТВО, ИЗМЕНИТЬ НАПРАВЛЕНИЕ ДВИЖЕНИЯ ИЛИ СКОРОСТЬ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6B725-D41B-4E74-8C29-D490CC5EA222}" type="slidenum">
              <a:rPr lang="ru-RU"/>
              <a:pPr>
                <a:defRPr/>
              </a:pPr>
              <a:t>85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0"/>
            <a:ext cx="8136904" cy="12241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ИСПОЛЬЗОВАНИЕ ТЕРМИНОВ  ДЛЯ РАЗРЕШЕНИЯ КОНФЛИКТНЫХ СИТУАЦИЙ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195513" y="1268413"/>
            <a:ext cx="360362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156325" y="1268413"/>
            <a:ext cx="360363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86</a:t>
            </a:fld>
            <a:endParaRPr lang="ru-RU" dirty="0"/>
          </a:p>
        </p:txBody>
      </p:sp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14282" y="571481"/>
            <a:ext cx="8572560" cy="49552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ОЗНАЧАЕТ МИГАНИЕ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ЗЕЛЕНОГО СИГНАЛА СВЕТОФОРА?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Предупреждает о неисправности светофора.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Разрешает движение и информирует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том, что вскоре будет включен запрещающий сигнал.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Запрещает дальнейшее движение.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87</a:t>
            </a:fld>
            <a:endParaRPr lang="ru-RU" dirty="0"/>
          </a:p>
        </p:txBody>
      </p:sp>
      <p:sp>
        <p:nvSpPr>
          <p:cNvPr id="227329" name="Rectangle 1"/>
          <p:cNvSpPr>
            <a:spLocks noChangeArrowheads="1"/>
          </p:cNvSpPr>
          <p:nvPr/>
        </p:nvSpPr>
        <p:spPr bwMode="auto">
          <a:xfrm>
            <a:off x="357158" y="357166"/>
            <a:ext cx="864399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ОЗНАЧАЕТ СОЧЕТАНИЕ КРАСНОГО И ЖЕЛТОГО СИГНАЛОВ СВЕТОФОРА?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Неисправна светофорная сигнализация.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Вскоре будет включен зеленый сигнал.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Вскоре будет включен красный сигнал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88</a:t>
            </a:fld>
            <a:endParaRPr lang="ru-RU" dirty="0"/>
          </a:p>
        </p:txBody>
      </p:sp>
      <p:pic>
        <p:nvPicPr>
          <p:cNvPr id="3" name="Рисунок 2" descr="http://carsguru.net/f/pdd/qpic-46.jpg?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621510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5" name="Rectangle 1"/>
          <p:cNvSpPr>
            <a:spLocks noChangeArrowheads="1"/>
          </p:cNvSpPr>
          <p:nvPr/>
        </p:nvSpPr>
        <p:spPr bwMode="auto">
          <a:xfrm>
            <a:off x="428596" y="3500438"/>
            <a:ext cx="8501122" cy="31454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КАКИХ НАПРАВЛЕНИЯХ МОЖЕТ ПРОДОЛЖИТЬ ДВИЖЕНИЕ ВОДИТЕЛЬ АВТОМОБИЛЯ С ВКЛЮЧЕННЫМ ПРОБЛЕСКОВЫМ МАЯЧКОМ?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Только направо.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Только прямо или направо.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любом.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89</a:t>
            </a:fld>
            <a:endParaRPr lang="ru-RU" dirty="0"/>
          </a:p>
        </p:txBody>
      </p:sp>
      <p:pic>
        <p:nvPicPr>
          <p:cNvPr id="3" name="Рисунок 2" descr="http://carsguru.net/f/pdd/qpic-126.jpg?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3"/>
            <a:ext cx="728667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1" name="Rectangle 1"/>
          <p:cNvSpPr>
            <a:spLocks noChangeArrowheads="1"/>
          </p:cNvSpPr>
          <p:nvPr/>
        </p:nvSpPr>
        <p:spPr bwMode="auto">
          <a:xfrm>
            <a:off x="428596" y="4143380"/>
            <a:ext cx="8572496" cy="26284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КАКИХ НАПРАВЛЕНИЯХ ВАМ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РАЗРЕШЕНО ДВИЖЕНИЕ?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прямо.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Только прямо и направо.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Только прямо, налево и в обратном направлении.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 любом.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188640"/>
            <a:ext cx="3516992" cy="43204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АВТОМОБИЛЬНЫЙ ТРАНСПОРТ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836712"/>
            <a:ext cx="4714908" cy="43204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ТИПЫ   ГРУЗОВЫХ АВТОМОБИЛЕЙ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700808"/>
            <a:ext cx="2016224" cy="43204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Специализированные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00808"/>
            <a:ext cx="1800200" cy="43204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Общего назначения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2276872"/>
            <a:ext cx="2160240" cy="43204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Автомобили пожарные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4581128"/>
            <a:ext cx="2016224" cy="43204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Рефрижераторы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4005064"/>
            <a:ext cx="2016224" cy="43204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Фургоны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3429000"/>
            <a:ext cx="2016224" cy="43204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Цистерны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2852936"/>
            <a:ext cx="2016224" cy="43204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Тягачи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2276872"/>
            <a:ext cx="2016224" cy="43204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Самосвалы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276872"/>
            <a:ext cx="1800200" cy="43204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 бортовой платформой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2852936"/>
            <a:ext cx="2160240" cy="43204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Автомобили медицинской помощи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68144" y="3429000"/>
            <a:ext cx="2160240" cy="43204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Автомобили коммунальные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68144" y="1700808"/>
            <a:ext cx="2160240" cy="43204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Специальные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68144" y="4581128"/>
            <a:ext cx="2160240" cy="43204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Автомобильные краны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68144" y="4005064"/>
            <a:ext cx="2160240" cy="43204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Автомобили лабораторные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68144" y="5157192"/>
            <a:ext cx="2160240" cy="43204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Автомобили технической помощи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71800" y="5157192"/>
            <a:ext cx="2016224" cy="43204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Автомобили бетоновозы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68144" y="5805264"/>
            <a:ext cx="2160240" cy="43204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Автомобили бетононасосы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71800" y="5805264"/>
            <a:ext cx="2016224" cy="43204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Автомобили битумовозы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707904" y="620688"/>
            <a:ext cx="0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635896" y="1484784"/>
            <a:ext cx="34563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635896" y="1268760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1187624" y="1484784"/>
            <a:ext cx="24482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220072" y="1988840"/>
            <a:ext cx="0" cy="39604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4788024" y="1988840"/>
            <a:ext cx="4320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4788024" y="2492896"/>
            <a:ext cx="4320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4788024" y="3068960"/>
            <a:ext cx="4320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4788024" y="3645024"/>
            <a:ext cx="4320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4788024" y="4221088"/>
            <a:ext cx="4320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4788024" y="4797152"/>
            <a:ext cx="4320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4788024" y="5373216"/>
            <a:ext cx="4320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4788024" y="5949280"/>
            <a:ext cx="4320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7092280" y="1484784"/>
            <a:ext cx="0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187624" y="1484784"/>
            <a:ext cx="0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6" idx="2"/>
            <a:endCxn id="13" idx="0"/>
          </p:cNvCxnSpPr>
          <p:nvPr/>
        </p:nvCxnSpPr>
        <p:spPr>
          <a:xfrm>
            <a:off x="1223628" y="2132856"/>
            <a:ext cx="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8460432" y="1916832"/>
            <a:ext cx="0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8028384" y="3068960"/>
            <a:ext cx="4320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8028384" y="3645024"/>
            <a:ext cx="4320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8028384" y="4221088"/>
            <a:ext cx="4320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8028384" y="4797152"/>
            <a:ext cx="4320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8028384" y="5373216"/>
            <a:ext cx="4320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8028384" y="6021288"/>
            <a:ext cx="4320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8028384" y="1916832"/>
            <a:ext cx="4320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8028384" y="2492896"/>
            <a:ext cx="4320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Номер слайда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90</a:t>
            </a:fld>
            <a:endParaRPr lang="ru-RU" dirty="0"/>
          </a:p>
        </p:txBody>
      </p:sp>
      <p:pic>
        <p:nvPicPr>
          <p:cNvPr id="3" name="Рисунок 2" descr="http://carsguru.net/f/pdd/qpic-146.jpg?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429684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09" name="Rectangle 1"/>
          <p:cNvSpPr>
            <a:spLocks noChangeArrowheads="1"/>
          </p:cNvSpPr>
          <p:nvPr/>
        </p:nvSpPr>
        <p:spPr bwMode="auto">
          <a:xfrm>
            <a:off x="357158" y="5000636"/>
            <a:ext cx="8501122" cy="1754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РАЗРЕШЕНО ЛИ ВАМ ДВИЖЕНИЕ?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Разрешено только направо.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Запрещено.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91</a:t>
            </a:fld>
            <a:endParaRPr lang="ru-RU" dirty="0"/>
          </a:p>
        </p:txBody>
      </p:sp>
      <p:pic>
        <p:nvPicPr>
          <p:cNvPr id="3" name="Рисунок 2" descr="http://carsguru.net/f/pdd/qpic-166.jpg?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143932" cy="406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285720" y="4214818"/>
            <a:ext cx="8143932" cy="24560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КАКИХ НАПРАВЛЕНИЯХ РЕГУЛИРОВЩИК РАЗРЕШАЕТ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 ДВИЖЕНИЕ?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Только прямо.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прямо и направо.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Во всех.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92</a:t>
            </a:fld>
            <a:endParaRPr lang="ru-RU" dirty="0"/>
          </a:p>
        </p:txBody>
      </p:sp>
      <p:pic>
        <p:nvPicPr>
          <p:cNvPr id="3" name="Рисунок 2" descr="http://carsguru.net/f/pdd/qpic-186.jpg?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3"/>
            <a:ext cx="8501122" cy="414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57" name="Rectangle 1"/>
          <p:cNvSpPr>
            <a:spLocks noChangeArrowheads="1"/>
          </p:cNvSpPr>
          <p:nvPr/>
        </p:nvSpPr>
        <p:spPr bwMode="auto">
          <a:xfrm>
            <a:off x="285720" y="4379773"/>
            <a:ext cx="8572560" cy="24068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ИЗ ВОДИТЕЛЕЙ МОЖЕТ ПРОДОЛЖИТЬ ДВИЖЕНИЕ?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Только водитель автобуса.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Только водитель легкового автомобиля.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Оба водителя.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93</a:t>
            </a:fld>
            <a:endParaRPr lang="ru-RU" dirty="0"/>
          </a:p>
        </p:txBody>
      </p:sp>
      <p:sp>
        <p:nvSpPr>
          <p:cNvPr id="225281" name="Rectangle 1"/>
          <p:cNvSpPr>
            <a:spLocks noChangeArrowheads="1"/>
          </p:cNvSpPr>
          <p:nvPr/>
        </p:nvSpPr>
        <p:spPr bwMode="auto">
          <a:xfrm>
            <a:off x="428596" y="571480"/>
            <a:ext cx="8358246" cy="47582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ОЗНАЧАЕТ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МИГАНИЕ ЖЕЛТОГО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СИГНАЛА СВЕТОФОРА?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6195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6195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Предупреждает о неисправности светофора.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Разрешает движение и информирует о наличии нерегулируемого перекрестка или пешеходного перехода.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Запрещает дальнейшее движение.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94</a:t>
            </a:fld>
            <a:endParaRPr lang="ru-RU" dirty="0"/>
          </a:p>
        </p:txBody>
      </p:sp>
      <p:sp>
        <p:nvSpPr>
          <p:cNvPr id="216065" name="Rectangle 1"/>
          <p:cNvSpPr>
            <a:spLocks noChangeArrowheads="1"/>
          </p:cNvSpPr>
          <p:nvPr/>
        </p:nvSpPr>
        <p:spPr bwMode="auto">
          <a:xfrm>
            <a:off x="500034" y="642918"/>
            <a:ext cx="8286808" cy="51706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РАЗРЕШАЕТСЯ ЛИ ВОДИТЕЛЮ ПОЛЬЗОВАТЬСЯ ТЕЛЕФОНОМ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ДВИЖЕНИЯ?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Разрешается.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Разрешается только при использовании технического устройства, позволяющего вести переговоры без использования рук.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Разрешается только при движении со скоростью менее 40 км/ч.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Запрещается.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95</a:t>
            </a:fld>
            <a:endParaRPr lang="ru-RU" dirty="0"/>
          </a:p>
        </p:txBody>
      </p:sp>
      <p:sp>
        <p:nvSpPr>
          <p:cNvPr id="220161" name="Rectangle 1"/>
          <p:cNvSpPr>
            <a:spLocks noChangeArrowheads="1"/>
          </p:cNvSpPr>
          <p:nvPr/>
        </p:nvSpPr>
        <p:spPr bwMode="auto">
          <a:xfrm>
            <a:off x="214282" y="500042"/>
            <a:ext cx="8715436" cy="4924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ВОДИТЕЛИ И ПАССАЖИРЫ КАКИХ ТРАНСПОРТНЫХ СРЕДСТВ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ДВИЖЕНИИ ДОЛЖНЫ БЫТЬ ПРИСТЕГНУТЫ РЕМНЯМИ БЕЗОПАСНОСТИ?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61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Только легковых автомобилей.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61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Всех автомобилей.</a:t>
            </a:r>
            <a:endParaRPr lang="ru-RU" sz="3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6195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 транспортных средств,    оборудованных ремнями безопасности.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ОПРЕДЕЛЕНИЕ ТЕРМИНА ОРГАНИЗОВАННАЯ ПЕРЕВОЗКА ГРУППЫ ДЕТЕЙ </a:t>
            </a:r>
          </a:p>
        </p:txBody>
      </p:sp>
      <p:sp>
        <p:nvSpPr>
          <p:cNvPr id="126979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3929090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ПЕРЕВОЗКА В АВТОБУСЕ, НЕ ОТНОСЯЩЕМСЯ К МАРШРУТНОМУ ТРАНСПОРТНОМУ СРЕДСТВУ ГРУППЫ ДЕТЕЙ ЧИСЛЕННОСТЬЮ 8 И БОЛЕЕ ЧЕЛОВЕК, ОСУЩЕСТВЛЯЕМАЯ БЕЗ ИХ ЗАКОННЫХ ПРЕДСТАВИТЕЛЕЙ, ЗА ИСКЛЮЧЕНИЕМ СЛУЧАЯ, КОГДА ЗАКОННЫЙ(ЫЕ) ПРЕДСТАВИТЕЛЬ(ЛИ) ЯВЛЯЕТСЯ(ЮТСЯ) НАЗНАЧЕННЫМ(И) СОПРОВОЖДАЮЩИМ(И) ИЛИ НАЗНАЧЕННЫМ МЕДИЦИНСКИМ РАБОТНИКОМ.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2A4AA-FC4F-4DE6-9BD3-A17D342EB4C3}" type="slidenum">
              <a:rPr lang="ru-RU"/>
              <a:pPr>
                <a:defRPr/>
              </a:pPr>
              <a:t>96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97</a:t>
            </a:fld>
            <a:endParaRPr lang="ru-RU" dirty="0"/>
          </a:p>
        </p:txBody>
      </p:sp>
      <p:sp>
        <p:nvSpPr>
          <p:cNvPr id="152577" name="Rectangle 1"/>
          <p:cNvSpPr>
            <a:spLocks noChangeArrowheads="1"/>
          </p:cNvSpPr>
          <p:nvPr/>
        </p:nvSpPr>
        <p:spPr bwMode="auto">
          <a:xfrm>
            <a:off x="428596" y="142852"/>
            <a:ext cx="842968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Получает законную силу пункт правил, по которому для организованной перевозки группы детей может использоваться только автобус, с года выпуска которого прошло не более 10 лет.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Такой автобус должен и сам соответствовать техническим требованиям к перевозкам детей, и оснащен должен быть на «космическом» уровне: аппаратурой спутниковой навигации ГЛОНАСС или ГЛОНАСС/GPS, а также тахографом для контроля режима работы и отдыха водителя.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98</a:t>
            </a:fld>
            <a:endParaRPr lang="ru-RU" dirty="0"/>
          </a:p>
        </p:txBody>
      </p:sp>
      <p:sp>
        <p:nvSpPr>
          <p:cNvPr id="231425" name="Rectangle 1"/>
          <p:cNvSpPr>
            <a:spLocks noChangeArrowheads="1"/>
          </p:cNvSpPr>
          <p:nvPr/>
        </p:nvSpPr>
        <p:spPr bwMode="auto">
          <a:xfrm>
            <a:off x="142844" y="191414"/>
            <a:ext cx="8858312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ПРИБЛИЖЕНИИ К ОСТАНОВИВШЕМУСЯ ТРАНСПОРТНОМУ СРЕДСТВУ С ВКЛЮЧЕННОЙ АВАРИЙНОЙ СИГНАЛИЗАЦИЕЙ, КОТОРОЕ ИМЕЕТ ОПОЗНАВАТЕЛЬНЫЕ ЗНАКИ «ПЕРЕВОЗКА ДЕТЕЙ»,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ВОДИТЕЛЬ ДОЛЖЕН: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необходимости остановиться и пропустить детей.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Снизить скорость.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Осуществить все перечисленные действия.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2AF8-8E8D-4F39-8FAF-7767B5337595}" type="slidenum">
              <a:rPr lang="ru-RU" smtClean="0"/>
              <a:pPr/>
              <a:t>99</a:t>
            </a:fld>
            <a:endParaRPr lang="ru-RU" dirty="0"/>
          </a:p>
        </p:txBody>
      </p:sp>
      <p:sp>
        <p:nvSpPr>
          <p:cNvPr id="237569" name="Rectangle 1"/>
          <p:cNvSpPr>
            <a:spLocks noChangeArrowheads="1"/>
          </p:cNvSpPr>
          <p:nvPr/>
        </p:nvSpPr>
        <p:spPr bwMode="auto">
          <a:xfrm>
            <a:off x="214282" y="0"/>
            <a:ext cx="8501122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ИЗ ПЕРЕЧИСЛЕННЫХ ТРЕБОВАНИЙ ЯВЛЯЮТСЯ ОБЯЗАТЕЛЬНЫМИ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ПЕРЕВОЗКЕ ДЕТЕЙ?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Запрещается перевозка детей в возрасте от 7 до 11-лет (включительно) на переднем сиденье легкового автомобиля без использования детских удерживающих устройств.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Запрещается перевозка детей до 12-летнего возраста на заднем сиденье мотоцикла.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Оба требования являются обязательными.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7856</TotalTime>
  <Words>10009</Words>
  <Application>Microsoft Office PowerPoint</Application>
  <PresentationFormat>Экран (4:3)</PresentationFormat>
  <Paragraphs>1232</Paragraphs>
  <Slides>220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220</vt:i4>
      </vt:variant>
    </vt:vector>
  </HeadingPairs>
  <TitlesOfParts>
    <vt:vector size="222" baseType="lpstr">
      <vt:lpstr>Тема Office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НАСЕЛЕННЫЙ ПУНКТ </vt:lpstr>
      <vt:lpstr>Слайд 12</vt:lpstr>
      <vt:lpstr>Слайд 13</vt:lpstr>
      <vt:lpstr>Слайд 14</vt:lpstr>
      <vt:lpstr>ДОРОГА </vt:lpstr>
      <vt:lpstr>Слайд 16</vt:lpstr>
      <vt:lpstr>Слайд 17</vt:lpstr>
      <vt:lpstr>ПРИЛЕГАЮЩАЯ ТЕРРИТОРИЯ </vt:lpstr>
      <vt:lpstr>Слайд 19</vt:lpstr>
      <vt:lpstr>Слайд 20</vt:lpstr>
      <vt:lpstr>Слайд 21</vt:lpstr>
      <vt:lpstr>Слайд 22</vt:lpstr>
      <vt:lpstr>ТРОТУАР </vt:lpstr>
      <vt:lpstr>ОБОЧИНА </vt:lpstr>
      <vt:lpstr>Слайд 25</vt:lpstr>
      <vt:lpstr>СТОЯНКА НА ОБОЧИНЕ</vt:lpstr>
      <vt:lpstr>ПРОЕЗЖАЯ ЧАСТЬ </vt:lpstr>
      <vt:lpstr>Слайд 28</vt:lpstr>
      <vt:lpstr>РАЗДЕЛИТЕЛЬНАЯ ПОЛОСА </vt:lpstr>
      <vt:lpstr>РАЗДЕЛИТЕЛЬНАЯ ПОЛОСА</vt:lpstr>
      <vt:lpstr>Слайд 31</vt:lpstr>
      <vt:lpstr>Слайд 32</vt:lpstr>
      <vt:lpstr>ПОЛОСА ДВИЖЕНИЯ </vt:lpstr>
      <vt:lpstr>Слайд 34</vt:lpstr>
      <vt:lpstr>ПЕШЕХОДНЫЙ ПЕРЕХОД </vt:lpstr>
      <vt:lpstr>НАДЗЕМНЫЙ  ПЕШЕХОДНЫЙ ПЕРЕХОД</vt:lpstr>
      <vt:lpstr>ПОДЗЕМНЫЙ  ПЕШЕХОДНЫЙ ПЕРЕХОД</vt:lpstr>
      <vt:lpstr>Слайд 38</vt:lpstr>
      <vt:lpstr>Слайд 39</vt:lpstr>
      <vt:lpstr>АВТОМАГИСТРАЛЬ</vt:lpstr>
      <vt:lpstr>ДОРОГА ДЛЯ АВТОМОБИЛЕЙ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ПРИМЫКАНИЕ  ВТОРОСТЕПЕННОЙ ДОРОГИ</vt:lpstr>
      <vt:lpstr>ПЕРЕСЕЧЕНИЕ  ГЛАВНОЙ И ВТОРОСТЕПЕННОЙ ДОРОГ</vt:lpstr>
      <vt:lpstr>ПЕРЕКРЕСТОК 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СИГНАЛЫ РЕГУЛИРОВЩИКА</vt:lpstr>
      <vt:lpstr>СИГНАЛЫ РЕГУЛИРОВЩИКА</vt:lpstr>
      <vt:lpstr>СИГНАЛЫ РЕГУЛИРОВЩИКА</vt:lpstr>
      <vt:lpstr>Слайд 63</vt:lpstr>
      <vt:lpstr>ЖЕЛЕЗНОДОРОЖНЫЙ ПЕРЕЕЗД </vt:lpstr>
      <vt:lpstr>Слайд 65</vt:lpstr>
      <vt:lpstr>Слайд 66</vt:lpstr>
      <vt:lpstr>Слайд 67</vt:lpstr>
      <vt:lpstr>Слайд 68</vt:lpstr>
      <vt:lpstr>Слайд 69</vt:lpstr>
      <vt:lpstr>ТЕРМИНЫ ПРИМЕНЯЕМЫЕ ПРИ ПРЕКРАЩЕНИИ ДВИЖЕНИЯ ТРАНСПОРТНЫХ  СРЕДСТВ</vt:lpstr>
      <vt:lpstr>Слайд 71</vt:lpstr>
      <vt:lpstr>РАЗДЕЛЕНИЕ ТРАНСПОРТНЫХ СРЕДСТВ  НА ГРУППЫ</vt:lpstr>
      <vt:lpstr>Слайд 73</vt:lpstr>
      <vt:lpstr>Слайд 74</vt:lpstr>
      <vt:lpstr>Слайд 75</vt:lpstr>
      <vt:lpstr>МЕСТО ОСТАНОВКИ АВТОБУСА</vt:lpstr>
      <vt:lpstr>МЕСТО  ОСТАНОВКИ  ТРАМВАЯ</vt:lpstr>
      <vt:lpstr>Слайд 78</vt:lpstr>
      <vt:lpstr>ТЕРМИНЫ ХАРАКТЕРИЗУЮЩИЕ ВИДИМОСТЬ</vt:lpstr>
      <vt:lpstr>НЕДОСТАТОЧНАЯ  ВИДИМОСТЬ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ОПРЕДЕЛЕНИЕ ТЕРМИНА ОРГАНИЗОВАННАЯ ПЕРЕВОЗКА ГРУППЫ ДЕТЕЙ </vt:lpstr>
      <vt:lpstr>Слайд 97</vt:lpstr>
      <vt:lpstr>Слайд 98</vt:lpstr>
      <vt:lpstr>Слайд 99</vt:lpstr>
      <vt:lpstr>Слайд 100</vt:lpstr>
      <vt:lpstr>Слайд 101</vt:lpstr>
      <vt:lpstr>ПРАВИЛА ДВИЖЕНИЯ «ОПК»  ПО ПРОЕЗЖЕЙ ЧАСТИ</vt:lpstr>
      <vt:lpstr>ОПРЕДЕЛЕНИЕ ТЕРМИНА «ОТК»</vt:lpstr>
      <vt:lpstr>Слайд 104</vt:lpstr>
      <vt:lpstr>СТАТИСТИКА  ДТП С УЧАСТИЕМ ДЕТЕЙ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  <vt:lpstr>Слайд 115</vt:lpstr>
      <vt:lpstr>Слайд 116</vt:lpstr>
      <vt:lpstr>Слайд 117</vt:lpstr>
      <vt:lpstr>Слайд 118</vt:lpstr>
      <vt:lpstr>Слайд 119</vt:lpstr>
      <vt:lpstr>Слайд 120</vt:lpstr>
      <vt:lpstr>Слайд 121</vt:lpstr>
      <vt:lpstr>Слайд 122</vt:lpstr>
      <vt:lpstr>Слайд 123</vt:lpstr>
      <vt:lpstr>Слайд 124</vt:lpstr>
      <vt:lpstr>Слайд 125</vt:lpstr>
      <vt:lpstr>Слайд 126</vt:lpstr>
      <vt:lpstr>Слайд 127</vt:lpstr>
      <vt:lpstr>Слайд 128</vt:lpstr>
      <vt:lpstr>Слайд 129</vt:lpstr>
      <vt:lpstr>Слайд 130</vt:lpstr>
      <vt:lpstr>Слайд 131</vt:lpstr>
      <vt:lpstr>Слайд 132</vt:lpstr>
      <vt:lpstr>Слайд 133</vt:lpstr>
      <vt:lpstr>Слайд 134</vt:lpstr>
      <vt:lpstr>Слайд 135</vt:lpstr>
      <vt:lpstr>Слайд 136</vt:lpstr>
      <vt:lpstr>Слайд 137</vt:lpstr>
      <vt:lpstr>Слайд 138</vt:lpstr>
      <vt:lpstr>Слайд 139</vt:lpstr>
      <vt:lpstr>Слайд 140</vt:lpstr>
      <vt:lpstr>Слайд 141</vt:lpstr>
      <vt:lpstr>Слайд 142</vt:lpstr>
      <vt:lpstr>Слайд 143</vt:lpstr>
      <vt:lpstr>Слайд 144</vt:lpstr>
      <vt:lpstr>Слайд 145</vt:lpstr>
      <vt:lpstr>Слайд 146</vt:lpstr>
      <vt:lpstr>Слайд 147</vt:lpstr>
      <vt:lpstr>Слайд 148</vt:lpstr>
      <vt:lpstr>Слайд 149</vt:lpstr>
      <vt:lpstr>Слайд 150</vt:lpstr>
      <vt:lpstr>Слайд 151</vt:lpstr>
      <vt:lpstr>Слайд 152</vt:lpstr>
      <vt:lpstr>Слайд 153</vt:lpstr>
      <vt:lpstr>Слайд 154</vt:lpstr>
      <vt:lpstr>Обязанности пешеходов установленные правилами дорожного движения</vt:lpstr>
      <vt:lpstr>Обязанности пешеходов установленные правилами дорожного движения</vt:lpstr>
      <vt:lpstr>Слайд 157</vt:lpstr>
      <vt:lpstr>Обязанности пешеходов установленные правилами дорожного движения</vt:lpstr>
      <vt:lpstr>Слайд 159</vt:lpstr>
      <vt:lpstr>  Обязанности пешеходов установленные правилами дорожного движения  </vt:lpstr>
      <vt:lpstr>Слайд 161</vt:lpstr>
      <vt:lpstr>Слайд 162</vt:lpstr>
      <vt:lpstr>Световозвращающие элементы – повышают безопасность</vt:lpstr>
      <vt:lpstr>Слайд 164</vt:lpstr>
      <vt:lpstr>Повышение   ответственности пешеходов</vt:lpstr>
      <vt:lpstr>Автомагистраль</vt:lpstr>
      <vt:lpstr>Автопоезд</vt:lpstr>
      <vt:lpstr>Велосипед</vt:lpstr>
      <vt:lpstr>Велосипедная дорожка</vt:lpstr>
      <vt:lpstr>Водитель</vt:lpstr>
      <vt:lpstr>Вынужденная остановка</vt:lpstr>
      <vt:lpstr>Главная дорога</vt:lpstr>
      <vt:lpstr>Дневные ходовые огни</vt:lpstr>
      <vt:lpstr>Дорога</vt:lpstr>
      <vt:lpstr>Дорожное движение</vt:lpstr>
      <vt:lpstr>Дорожно-транспортное происшествие</vt:lpstr>
      <vt:lpstr>Железнодорожный переезд</vt:lpstr>
      <vt:lpstr>Маршрутное транспортное средство</vt:lpstr>
      <vt:lpstr>Механическое транспортное средство</vt:lpstr>
      <vt:lpstr>Мопед</vt:lpstr>
      <vt:lpstr>Мотоцикл</vt:lpstr>
      <vt:lpstr>Населенный пункт</vt:lpstr>
      <vt:lpstr>Недостаточная видимость</vt:lpstr>
      <vt:lpstr>Обгон</vt:lpstr>
      <vt:lpstr>Обочина</vt:lpstr>
      <vt:lpstr>Ограниченная видимость</vt:lpstr>
      <vt:lpstr>Опасность для движения</vt:lpstr>
      <vt:lpstr>Опасный груз</vt:lpstr>
      <vt:lpstr>Опережение</vt:lpstr>
      <vt:lpstr>Организованная перевозка группы детей</vt:lpstr>
      <vt:lpstr>Организованная пешая колонна</vt:lpstr>
      <vt:lpstr>Организованная транспортная колонна</vt:lpstr>
      <vt:lpstr>Остановка</vt:lpstr>
      <vt:lpstr>Слайд 194</vt:lpstr>
      <vt:lpstr>Пассажир</vt:lpstr>
      <vt:lpstr>Перекресток</vt:lpstr>
      <vt:lpstr>Перестроение</vt:lpstr>
      <vt:lpstr>Слайд 198</vt:lpstr>
      <vt:lpstr>Пешеходная дорожка</vt:lpstr>
      <vt:lpstr>Пешеходная зона</vt:lpstr>
      <vt:lpstr>Пешеходная и велосипедная дорожка</vt:lpstr>
      <vt:lpstr>Пешеходный переход</vt:lpstr>
      <vt:lpstr>Полоса движения</vt:lpstr>
      <vt:lpstr>Полоса для велосипедистов</vt:lpstr>
      <vt:lpstr>Преимущество (приоритет)</vt:lpstr>
      <vt:lpstr>Препятствие</vt:lpstr>
      <vt:lpstr>Прилегающая территория</vt:lpstr>
      <vt:lpstr>Прицеп</vt:lpstr>
      <vt:lpstr>Проезжая часть</vt:lpstr>
      <vt:lpstr>Разделительная полоса</vt:lpstr>
      <vt:lpstr>Разрешенная максимальная масса</vt:lpstr>
      <vt:lpstr>Регулировщик</vt:lpstr>
      <vt:lpstr>Стоянка</vt:lpstr>
      <vt:lpstr>Темное время суток</vt:lpstr>
      <vt:lpstr>Транспортное средство</vt:lpstr>
      <vt:lpstr>Тротуар</vt:lpstr>
      <vt:lpstr>Слайд 217</vt:lpstr>
      <vt:lpstr>Участник дорожного движения</vt:lpstr>
      <vt:lpstr>Слайд 219</vt:lpstr>
      <vt:lpstr>Слайд 220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Guncbgd</dc:creator>
  <cp:lastModifiedBy>User</cp:lastModifiedBy>
  <cp:revision>732</cp:revision>
  <dcterms:created xsi:type="dcterms:W3CDTF">2014-01-31T06:23:01Z</dcterms:created>
  <dcterms:modified xsi:type="dcterms:W3CDTF">2017-11-13T14:37:31Z</dcterms:modified>
</cp:coreProperties>
</file>